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9"/>
  </p:notesMasterIdLst>
  <p:sldIdLst>
    <p:sldId id="292" r:id="rId2"/>
    <p:sldId id="293" r:id="rId3"/>
    <p:sldId id="260" r:id="rId4"/>
    <p:sldId id="259" r:id="rId5"/>
    <p:sldId id="261" r:id="rId6"/>
    <p:sldId id="256" r:id="rId7"/>
    <p:sldId id="323" r:id="rId8"/>
    <p:sldId id="297" r:id="rId9"/>
    <p:sldId id="294" r:id="rId10"/>
    <p:sldId id="295" r:id="rId11"/>
    <p:sldId id="258" r:id="rId12"/>
    <p:sldId id="262" r:id="rId13"/>
    <p:sldId id="263" r:id="rId14"/>
    <p:sldId id="265" r:id="rId15"/>
    <p:sldId id="266" r:id="rId16"/>
    <p:sldId id="267" r:id="rId17"/>
    <p:sldId id="268" r:id="rId18"/>
    <p:sldId id="298" r:id="rId19"/>
    <p:sldId id="271" r:id="rId20"/>
    <p:sldId id="272" r:id="rId21"/>
    <p:sldId id="273" r:id="rId22"/>
    <p:sldId id="288" r:id="rId23"/>
    <p:sldId id="275" r:id="rId24"/>
    <p:sldId id="276" r:id="rId25"/>
    <p:sldId id="277" r:id="rId26"/>
    <p:sldId id="278" r:id="rId27"/>
    <p:sldId id="299" r:id="rId28"/>
    <p:sldId id="280" r:id="rId29"/>
    <p:sldId id="281" r:id="rId30"/>
    <p:sldId id="282" r:id="rId31"/>
    <p:sldId id="283" r:id="rId32"/>
    <p:sldId id="300" r:id="rId33"/>
    <p:sldId id="285" r:id="rId34"/>
    <p:sldId id="270" r:id="rId35"/>
    <p:sldId id="301" r:id="rId36"/>
    <p:sldId id="302" r:id="rId37"/>
    <p:sldId id="303" r:id="rId38"/>
    <p:sldId id="305" r:id="rId39"/>
    <p:sldId id="304" r:id="rId40"/>
    <p:sldId id="306" r:id="rId41"/>
    <p:sldId id="309" r:id="rId42"/>
    <p:sldId id="307" r:id="rId43"/>
    <p:sldId id="308" r:id="rId44"/>
    <p:sldId id="310" r:id="rId45"/>
    <p:sldId id="311" r:id="rId46"/>
    <p:sldId id="312" r:id="rId47"/>
    <p:sldId id="313" r:id="rId48"/>
    <p:sldId id="315" r:id="rId49"/>
    <p:sldId id="314" r:id="rId50"/>
    <p:sldId id="316" r:id="rId51"/>
    <p:sldId id="317" r:id="rId52"/>
    <p:sldId id="289" r:id="rId53"/>
    <p:sldId id="318" r:id="rId54"/>
    <p:sldId id="319" r:id="rId55"/>
    <p:sldId id="320" r:id="rId56"/>
    <p:sldId id="321" r:id="rId57"/>
    <p:sldId id="322" r:id="rId58"/>
  </p:sldIdLst>
  <p:sldSz cx="9144000" cy="5143500" type="screen16x9"/>
  <p:notesSz cx="7010400" cy="9296400"/>
  <p:embeddedFontLst>
    <p:embeddedFont>
      <p:font typeface="Old Standard TT" panose="020B0604020202020204" charset="0"/>
      <p:regular r:id="rId60"/>
      <p:bold r:id="rId61"/>
      <p:italic r:id="rId62"/>
    </p:embeddedFont>
    <p:embeddedFont>
      <p:font typeface="Proxima Nova" panose="020B0604020202020204" charset="0"/>
      <p:regular r:id="rId63"/>
      <p:bold r:id="rId64"/>
      <p:italic r:id="rId65"/>
      <p:boldItalic r:id="rId66"/>
    </p:embeddedFont>
    <p:embeddedFont>
      <p:font typeface="Verdana" panose="020B060403050404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660"/>
  </p:normalViewPr>
  <p:slideViewPr>
    <p:cSldViewPr>
      <p:cViewPr varScale="1">
        <p:scale>
          <a:sx n="143" d="100"/>
          <a:sy n="143" d="100"/>
        </p:scale>
        <p:origin x="672" y="108"/>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8562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0511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1774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1644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69839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794298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243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129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3206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6069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368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6152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596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6295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7893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20736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8927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6271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4889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0600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250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34921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7257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3142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1708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8510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19831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6940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691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967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39267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29999"/>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199" cy="1509599"/>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731300" y="158275"/>
            <a:ext cx="4304999" cy="4751399"/>
          </a:xfrm>
          <a:prstGeom prst="rect">
            <a:avLst/>
          </a:prstGeom>
          <a:solidFill>
            <a:schemeClr val="lt2"/>
          </a:solidFill>
        </p:spPr>
        <p:txBody>
          <a:bodyPr lIns="91425" tIns="91425" rIns="91425" bIns="91425" anchor="ctr" anchorCtr="0"/>
          <a:lstStyle>
            <a:lvl1pPr lvl="0">
              <a:spcBef>
                <a:spcPts val="0"/>
              </a:spcBef>
              <a:buClr>
                <a:schemeClr val="lt1"/>
              </a:buClr>
              <a:defRPr b="1">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799"/>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599" cy="1917899"/>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599" cy="9017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pPr lvl="0" algn="r">
                <a:spcBef>
                  <a:spcPts val="0"/>
                </a:spcBef>
                <a:buNone/>
              </a:p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aa.org/assets/en_US/p-28_thetweltradofaa.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www.aa.org/assets/en_US/smf-187_en.pdf" TargetMode="External"/><Relationship Id="rId4" Type="http://schemas.openxmlformats.org/officeDocument/2006/relationships/hyperlink" Target="http://www.aa.org/assets/en_US/p-43_thetwelvetradiillustrated.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a.org/assets/en_US/smf-114_en.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www.aa.org/assets/en_US/p-8_thetwelveconetps.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rea81aa.c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frederictonaa.ca/" TargetMode="External"/><Relationship Id="rId4" Type="http://schemas.openxmlformats.org/officeDocument/2006/relationships/hyperlink" Target="http://www.charlottetownaa.ca/"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info@area81aa.c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mailto:registrar@area81aa.ca" TargetMode="External"/><Relationship Id="rId13" Type="http://schemas.openxmlformats.org/officeDocument/2006/relationships/hyperlink" Target="mailto:archives@area81aa.ca" TargetMode="External"/><Relationship Id="rId3" Type="http://schemas.openxmlformats.org/officeDocument/2006/relationships/hyperlink" Target="mailto:delegate@area81aa.ca" TargetMode="External"/><Relationship Id="rId7" Type="http://schemas.openxmlformats.org/officeDocument/2006/relationships/hyperlink" Target="mailto:chair@area81aa.ca" TargetMode="External"/><Relationship Id="rId12" Type="http://schemas.openxmlformats.org/officeDocument/2006/relationships/hyperlink" Target="mailto:literature@area81aa.ca"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mailto:secretary@area81aa.ca" TargetMode="External"/><Relationship Id="rId11" Type="http://schemas.openxmlformats.org/officeDocument/2006/relationships/hyperlink" Target="mailto:cpc@area81aa.ca" TargetMode="External"/><Relationship Id="rId5" Type="http://schemas.openxmlformats.org/officeDocument/2006/relationships/hyperlink" Target="mailto:treasurer@area81aa.ca" TargetMode="External"/><Relationship Id="rId10" Type="http://schemas.openxmlformats.org/officeDocument/2006/relationships/hyperlink" Target="mailto:corrections@area81aa.ca" TargetMode="External"/><Relationship Id="rId4" Type="http://schemas.openxmlformats.org/officeDocument/2006/relationships/hyperlink" Target="mailto:altdelegate@area81aa.ca" TargetMode="External"/><Relationship Id="rId9" Type="http://schemas.openxmlformats.org/officeDocument/2006/relationships/hyperlink" Target="mailto:webmgr@area81aa.ca" TargetMode="External"/><Relationship Id="rId14" Type="http://schemas.openxmlformats.org/officeDocument/2006/relationships/hyperlink" Target="mailto:translation@area81aa.ca"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webamil.area81aa.ca/"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9DD8C2-3FB0-4D45-A1B7-0809E8AEC7F1}"/>
              </a:ext>
            </a:extLst>
          </p:cNvPr>
          <p:cNvSpPr txBox="1"/>
          <p:nvPr/>
        </p:nvSpPr>
        <p:spPr>
          <a:xfrm>
            <a:off x="159745" y="742950"/>
            <a:ext cx="5257800" cy="1077218"/>
          </a:xfrm>
          <a:prstGeom prst="rect">
            <a:avLst/>
          </a:prstGeom>
          <a:noFill/>
        </p:spPr>
        <p:txBody>
          <a:bodyPr wrap="square" rtlCol="0">
            <a:spAutoFit/>
          </a:bodyPr>
          <a:lstStyle/>
          <a:p>
            <a:r>
              <a:rPr lang="en-US" sz="3200" b="1" dirty="0">
                <a:solidFill>
                  <a:schemeClr val="tx1"/>
                </a:solidFill>
              </a:rPr>
              <a:t>District &amp; Area Service Positions</a:t>
            </a:r>
            <a:endParaRPr lang="en-CA" sz="3200" b="1" dirty="0">
              <a:solidFill>
                <a:schemeClr val="tx1"/>
              </a:solidFill>
            </a:endParaRPr>
          </a:p>
        </p:txBody>
      </p:sp>
      <p:sp>
        <p:nvSpPr>
          <p:cNvPr id="9" name="TextBox 8">
            <a:extLst>
              <a:ext uri="{FF2B5EF4-FFF2-40B4-BE49-F238E27FC236}">
                <a16:creationId xmlns:a16="http://schemas.microsoft.com/office/drawing/2014/main" id="{0C43CC5C-C8F9-480D-AF44-89655BE9E5C9}"/>
              </a:ext>
            </a:extLst>
          </p:cNvPr>
          <p:cNvSpPr txBox="1"/>
          <p:nvPr/>
        </p:nvSpPr>
        <p:spPr>
          <a:xfrm>
            <a:off x="3733800" y="3789284"/>
            <a:ext cx="5562600" cy="1200329"/>
          </a:xfrm>
          <a:prstGeom prst="rect">
            <a:avLst/>
          </a:prstGeom>
          <a:noFill/>
        </p:spPr>
        <p:txBody>
          <a:bodyPr wrap="square" rtlCol="0">
            <a:spAutoFit/>
          </a:bodyPr>
          <a:lstStyle/>
          <a:p>
            <a:pPr algn="ctr"/>
            <a:br>
              <a:rPr lang="en-CA" b="1" dirty="0">
                <a:solidFill>
                  <a:schemeClr val="bg1">
                    <a:lumMod val="85000"/>
                  </a:schemeClr>
                </a:solidFill>
              </a:rPr>
            </a:br>
            <a:r>
              <a:rPr lang="en-CA" b="1" dirty="0">
                <a:solidFill>
                  <a:schemeClr val="tx1"/>
                </a:solidFill>
              </a:rPr>
              <a:t>Presented by Area 81</a:t>
            </a:r>
          </a:p>
          <a:p>
            <a:pPr algn="ctr"/>
            <a:endParaRPr lang="en-CA" b="1" dirty="0">
              <a:solidFill>
                <a:schemeClr val="bg1">
                  <a:lumMod val="85000"/>
                </a:schemeClr>
              </a:solidFill>
            </a:endParaRPr>
          </a:p>
          <a:p>
            <a:pPr algn="ctr"/>
            <a:r>
              <a:rPr lang="en-CA" sz="800" b="1" dirty="0">
                <a:solidFill>
                  <a:schemeClr val="accent1">
                    <a:lumMod val="50000"/>
                  </a:schemeClr>
                </a:solidFill>
              </a:rPr>
              <a:t>Copyright © Area 81 Alcoholics Anonymous</a:t>
            </a:r>
            <a:br>
              <a:rPr lang="en-CA" sz="800" b="1" dirty="0">
                <a:solidFill>
                  <a:schemeClr val="accent1">
                    <a:lumMod val="50000"/>
                  </a:schemeClr>
                </a:solidFill>
              </a:rPr>
            </a:br>
            <a:r>
              <a:rPr lang="en-CA" sz="800" b="1" dirty="0">
                <a:solidFill>
                  <a:schemeClr val="accent1">
                    <a:lumMod val="50000"/>
                  </a:schemeClr>
                </a:solidFill>
              </a:rPr>
              <a:t>All rights reserved</a:t>
            </a:r>
            <a:br>
              <a:rPr lang="en-CA" b="1" dirty="0">
                <a:solidFill>
                  <a:schemeClr val="tx1">
                    <a:lumMod val="95000"/>
                    <a:lumOff val="5000"/>
                  </a:schemeClr>
                </a:solidFill>
              </a:rPr>
            </a:br>
            <a:endParaRPr lang="en-CA" dirty="0"/>
          </a:p>
        </p:txBody>
      </p:sp>
    </p:spTree>
    <p:extLst>
      <p:ext uri="{BB962C8B-B14F-4D97-AF65-F5344CB8AC3E}">
        <p14:creationId xmlns:p14="http://schemas.microsoft.com/office/powerpoint/2010/main" val="310578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a:spcBef>
                <a:spcPts val="0"/>
              </a:spcBef>
              <a:buNone/>
            </a:pPr>
            <a:r>
              <a:rPr lang="en" b="1" dirty="0"/>
              <a:t>The GSR Preamble</a:t>
            </a:r>
          </a:p>
        </p:txBody>
      </p:sp>
      <p:sp>
        <p:nvSpPr>
          <p:cNvPr id="66" name="Shape 6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r>
              <a:rPr lang="en" b="1" dirty="0">
                <a:solidFill>
                  <a:schemeClr val="tx1"/>
                </a:solidFill>
              </a:rPr>
              <a:t>We are the General Service Representatives.  We are the link in the chain of communication for our groups with the General Service Conference and the world of A.A.  We realize the ultimate authority in A.A. is a loving God as He may express Himself in our group conscience.  As trusted servants, our job is to bring information to our groups in order that they may reach an informed group conscience.  In passing along this group conscience, we are helping to maintain the unity and strength so vital to our fellowship.  Let us, therefore, have the patience and tolerance to listen to others share, the courage to speak up when we have something to share, and the wisdom to do what is right for our groups as a whole.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wheel(1)">
                                      <p:cBhvr>
                                        <p:cTn id="7" dur="20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70"/>
        <p:cNvGrpSpPr/>
        <p:nvPr/>
      </p:nvGrpSpPr>
      <p:grpSpPr>
        <a:xfrm>
          <a:off x="0" y="0"/>
          <a:ext cx="0" cy="0"/>
          <a:chOff x="0" y="0"/>
          <a:chExt cx="0" cy="0"/>
        </a:xfrm>
      </p:grpSpPr>
      <p:pic>
        <p:nvPicPr>
          <p:cNvPr id="71" name="Shape 71" descr="aa-service-triangle (1).gif"/>
          <p:cNvPicPr preferRelativeResize="0"/>
          <p:nvPr/>
        </p:nvPicPr>
        <p:blipFill>
          <a:blip r:embed="rId3">
            <a:alphaModFix/>
          </a:blip>
          <a:stretch>
            <a:fillRect/>
          </a:stretch>
        </p:blipFill>
        <p:spPr>
          <a:xfrm>
            <a:off x="304800" y="533475"/>
            <a:ext cx="4657200" cy="4076550"/>
          </a:xfrm>
          <a:prstGeom prst="rect">
            <a:avLst/>
          </a:prstGeom>
          <a:noFill/>
          <a:ln>
            <a:noFill/>
          </a:ln>
        </p:spPr>
      </p:pic>
      <p:sp>
        <p:nvSpPr>
          <p:cNvPr id="72" name="Shape 72"/>
          <p:cNvSpPr txBox="1"/>
          <p:nvPr/>
        </p:nvSpPr>
        <p:spPr>
          <a:xfrm>
            <a:off x="5257799" y="863525"/>
            <a:ext cx="3820775" cy="3392400"/>
          </a:xfrm>
          <a:prstGeom prst="rect">
            <a:avLst/>
          </a:prstGeom>
          <a:noFill/>
          <a:ln>
            <a:noFill/>
          </a:ln>
        </p:spPr>
        <p:txBody>
          <a:bodyPr lIns="91425" tIns="91425" rIns="91425" bIns="91425" anchor="t" anchorCtr="0">
            <a:noAutofit/>
          </a:bodyPr>
          <a:lstStyle/>
          <a:p>
            <a:pPr lvl="0" rtl="0">
              <a:spcBef>
                <a:spcPts val="0"/>
              </a:spcBef>
              <a:buNone/>
            </a:pPr>
            <a:r>
              <a:rPr lang="en" sz="3000" b="1" dirty="0">
                <a:latin typeface="Old Standard TT"/>
                <a:ea typeface="Old Standard TT"/>
                <a:cs typeface="Old Standard TT"/>
                <a:sym typeface="Old Standard TT"/>
              </a:rPr>
              <a:t>When you’re a G.S.R., you are linking your home </a:t>
            </a:r>
          </a:p>
          <a:p>
            <a:pPr lvl="0" rtl="0">
              <a:spcBef>
                <a:spcPts val="0"/>
              </a:spcBef>
              <a:buNone/>
            </a:pPr>
            <a:r>
              <a:rPr lang="en" sz="3000" b="1" dirty="0">
                <a:latin typeface="Old Standard TT"/>
                <a:ea typeface="Old Standard TT"/>
                <a:cs typeface="Old Standard TT"/>
                <a:sym typeface="Old Standard TT"/>
              </a:rPr>
              <a:t>group with the whole of Alcoholics Anonymous. </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barn(inVertical)">
                                      <p:cBhvr>
                                        <p:cTn id="1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801" y="590550"/>
            <a:ext cx="8520599" cy="531837"/>
          </a:xfrm>
          <a:prstGeom prst="rect">
            <a:avLst/>
          </a:prstGeom>
        </p:spPr>
        <p:txBody>
          <a:bodyPr lIns="91425" tIns="91425" rIns="91425" bIns="91425" anchor="t" anchorCtr="0">
            <a:noAutofit/>
          </a:bodyPr>
          <a:lstStyle/>
          <a:p>
            <a:pPr lvl="0" algn="ctr" rtl="0">
              <a:spcBef>
                <a:spcPts val="0"/>
              </a:spcBef>
              <a:buNone/>
            </a:pPr>
            <a:r>
              <a:rPr lang="en" sz="1600" b="1" dirty="0"/>
              <a:t>WHAT AN HONOR TO BE A TRUSTED SERVANT!  </a:t>
            </a:r>
          </a:p>
          <a:p>
            <a:pPr lvl="0" algn="ctr">
              <a:spcBef>
                <a:spcPts val="0"/>
              </a:spcBef>
              <a:buNone/>
            </a:pPr>
            <a:r>
              <a:rPr lang="en" sz="1600" b="1" dirty="0"/>
              <a:t>AS SUCH, RESPONSIBILITIES TO YOUR GROUP INCLUDE:</a:t>
            </a:r>
          </a:p>
        </p:txBody>
      </p:sp>
      <p:sp>
        <p:nvSpPr>
          <p:cNvPr id="99" name="Shape 99"/>
          <p:cNvSpPr txBox="1">
            <a:spLocks noGrp="1"/>
          </p:cNvSpPr>
          <p:nvPr>
            <p:ph type="body" idx="1"/>
          </p:nvPr>
        </p:nvSpPr>
        <p:spPr>
          <a:xfrm>
            <a:off x="311801" y="1219801"/>
            <a:ext cx="8520599" cy="3637949"/>
          </a:xfrm>
          <a:prstGeom prst="rect">
            <a:avLst/>
          </a:prstGeom>
        </p:spPr>
        <p:txBody>
          <a:bodyPr lIns="91425" tIns="91425" rIns="91425" bIns="91425" anchor="t" anchorCtr="0">
            <a:noAutofit/>
          </a:bodyPr>
          <a:lstStyle/>
          <a:p>
            <a:pPr marL="457200" lvl="0" indent="-381000" rtl="0">
              <a:spcBef>
                <a:spcPts val="0"/>
              </a:spcBef>
              <a:buSzPct val="100000"/>
              <a:buFont typeface="Arial" panose="020B0604020202020204" pitchFamily="34" charset="0"/>
              <a:buChar char="•"/>
            </a:pPr>
            <a:r>
              <a:rPr lang="en" b="1" dirty="0">
                <a:solidFill>
                  <a:schemeClr val="tx1"/>
                </a:solidFill>
              </a:rPr>
              <a:t>Giving monthly reports to group informing them of District and Area events/concerns, including service opportunities;</a:t>
            </a:r>
          </a:p>
          <a:p>
            <a:pPr marL="457200" lvl="0" indent="-381000" rtl="0">
              <a:spcBef>
                <a:spcPts val="0"/>
              </a:spcBef>
              <a:buSzPct val="100000"/>
              <a:buFont typeface="Arial" panose="020B0604020202020204" pitchFamily="34" charset="0"/>
              <a:buChar char="•"/>
            </a:pPr>
            <a:r>
              <a:rPr lang="en" b="1" dirty="0">
                <a:solidFill>
                  <a:schemeClr val="tx1"/>
                </a:solidFill>
              </a:rPr>
              <a:t>Representing your group at District and Area functions;</a:t>
            </a:r>
          </a:p>
          <a:p>
            <a:pPr marL="457200" lvl="0" indent="-381000" rtl="0">
              <a:spcBef>
                <a:spcPts val="0"/>
              </a:spcBef>
              <a:buSzPct val="100000"/>
              <a:buFont typeface="Arial" panose="020B0604020202020204" pitchFamily="34" charset="0"/>
              <a:buChar char="•"/>
            </a:pPr>
            <a:r>
              <a:rPr lang="en" b="1" dirty="0">
                <a:solidFill>
                  <a:schemeClr val="tx1"/>
                </a:solidFill>
              </a:rPr>
              <a:t>Voicing/Voting group’s conscience at the District  &amp; Area meetings based on informed discussions of issues;</a:t>
            </a:r>
          </a:p>
          <a:p>
            <a:pPr marL="457200" lvl="0" indent="-381000" rtl="0">
              <a:spcBef>
                <a:spcPts val="0"/>
              </a:spcBef>
              <a:buSzPct val="100000"/>
              <a:buFont typeface="Arial" panose="020B0604020202020204" pitchFamily="34" charset="0"/>
              <a:buChar char="•"/>
            </a:pPr>
            <a:r>
              <a:rPr lang="en" b="1" dirty="0">
                <a:solidFill>
                  <a:schemeClr val="tx1"/>
                </a:solidFill>
              </a:rPr>
              <a:t>Educating yourself and your group on the A.A. Service Structure; and </a:t>
            </a:r>
          </a:p>
          <a:p>
            <a:pPr marL="457200" lvl="0" indent="-381000" rtl="0">
              <a:spcBef>
                <a:spcPts val="0"/>
              </a:spcBef>
              <a:buSzPct val="100000"/>
              <a:buFont typeface="Arial" panose="020B0604020202020204" pitchFamily="34" charset="0"/>
              <a:buChar char="•"/>
            </a:pPr>
            <a:r>
              <a:rPr lang="en" b="1" dirty="0">
                <a:solidFill>
                  <a:schemeClr val="tx1"/>
                </a:solidFill>
              </a:rPr>
              <a:t>Attending Area Spring &amp; Fall assemblies.</a:t>
            </a:r>
          </a:p>
          <a:p>
            <a:pPr lvl="0">
              <a:spcBef>
                <a:spcPts val="0"/>
              </a:spcBef>
              <a:buNone/>
            </a:pPr>
            <a:endParaRPr dirty="0"/>
          </a:p>
        </p:txBody>
      </p:sp>
      <p:sp>
        <p:nvSpPr>
          <p:cNvPr id="103" name="Shape 103"/>
          <p:cNvSpPr txBox="1"/>
          <p:nvPr/>
        </p:nvSpPr>
        <p:spPr>
          <a:xfrm>
            <a:off x="212500" y="4392550"/>
            <a:ext cx="8405100" cy="964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 name="TextBox 1">
            <a:extLst>
              <a:ext uri="{FF2B5EF4-FFF2-40B4-BE49-F238E27FC236}">
                <a16:creationId xmlns:a16="http://schemas.microsoft.com/office/drawing/2014/main" id="{64DD1A16-D91A-4031-A365-9A236320EBE0}"/>
              </a:ext>
            </a:extLst>
          </p:cNvPr>
          <p:cNvSpPr txBox="1"/>
          <p:nvPr/>
        </p:nvSpPr>
        <p:spPr>
          <a:xfrm>
            <a:off x="0" y="0"/>
            <a:ext cx="9144000" cy="461665"/>
          </a:xfrm>
          <a:prstGeom prst="rect">
            <a:avLst/>
          </a:prstGeom>
          <a:noFill/>
        </p:spPr>
        <p:txBody>
          <a:bodyPr wrap="square" rtlCol="0">
            <a:spAutoFit/>
          </a:bodyPr>
          <a:lstStyle/>
          <a:p>
            <a:pPr algn="ctr"/>
            <a:r>
              <a:rPr lang="en" sz="2400" b="1" dirty="0"/>
              <a:t>CONGRATULATIONS!</a:t>
            </a:r>
            <a:endParaRPr lang="en-CA" b="1"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fade">
                                      <p:cBhvr>
                                        <p:cTn id="7" dur="1000"/>
                                        <p:tgtEl>
                                          <p:spTgt spid="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xEl>
                                              <p:pRg st="1" end="1"/>
                                            </p:txEl>
                                          </p:spTgt>
                                        </p:tgtEl>
                                        <p:attrNameLst>
                                          <p:attrName>style.visibility</p:attrName>
                                        </p:attrNameLst>
                                      </p:cBhvr>
                                      <p:to>
                                        <p:strVal val="visible"/>
                                      </p:to>
                                    </p:set>
                                    <p:animEffect transition="in" filter="fade">
                                      <p:cBhvr>
                                        <p:cTn id="12" dur="1000"/>
                                        <p:tgtEl>
                                          <p:spTgt spid="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fade">
                                      <p:cBhvr>
                                        <p:cTn id="17" dur="10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fade">
                                      <p:cBhvr>
                                        <p:cTn id="22" dur="10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fade">
                                      <p:cBhvr>
                                        <p:cTn id="27" dur="10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fade">
                                      <p:cBhvr>
                                        <p:cTn id="32" dur="10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fade">
                                      <p:cBhvr>
                                        <p:cTn id="37" dur="10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133350"/>
            <a:ext cx="8520599" cy="1084462"/>
          </a:xfrm>
          <a:prstGeom prst="rect">
            <a:avLst/>
          </a:prstGeom>
        </p:spPr>
        <p:txBody>
          <a:bodyPr lIns="91425" tIns="91425" rIns="91425" bIns="91425" anchor="t" anchorCtr="0">
            <a:noAutofit/>
          </a:bodyPr>
          <a:lstStyle/>
          <a:p>
            <a:pPr lvl="0" algn="ctr" rtl="0">
              <a:spcBef>
                <a:spcPts val="0"/>
              </a:spcBef>
              <a:buNone/>
            </a:pPr>
            <a:r>
              <a:rPr lang="en" sz="1800" b="1" dirty="0"/>
              <a:t>YOUR ROLE AT MONTHLY DISTRICT GSR MEETINGS </a:t>
            </a:r>
          </a:p>
          <a:p>
            <a:pPr lvl="0" algn="ctr">
              <a:spcBef>
                <a:spcPts val="0"/>
              </a:spcBef>
              <a:buNone/>
            </a:pPr>
            <a:r>
              <a:rPr lang="en" sz="1800" b="1" dirty="0"/>
              <a:t>(</a:t>
            </a:r>
            <a:r>
              <a:rPr lang="en" sz="1800" b="1" i="1" dirty="0"/>
              <a:t>It’s more than just picking up flyers!) </a:t>
            </a:r>
          </a:p>
        </p:txBody>
      </p:sp>
      <p:sp>
        <p:nvSpPr>
          <p:cNvPr id="109" name="Shape 109"/>
          <p:cNvSpPr txBox="1">
            <a:spLocks noGrp="1"/>
          </p:cNvSpPr>
          <p:nvPr>
            <p:ph type="body" idx="1"/>
          </p:nvPr>
        </p:nvSpPr>
        <p:spPr>
          <a:xfrm>
            <a:off x="311700" y="971550"/>
            <a:ext cx="8520599"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sz="1600" b="1" dirty="0">
                <a:solidFill>
                  <a:schemeClr val="tx1"/>
                </a:solidFill>
              </a:rPr>
              <a:t>Become informed about District, Area and GSO business and events.</a:t>
            </a:r>
          </a:p>
          <a:p>
            <a:pPr marL="514350" lvl="0" indent="-285750" rtl="0">
              <a:spcBef>
                <a:spcPts val="0"/>
              </a:spcBef>
              <a:buFont typeface="Arial" panose="020B0604020202020204" pitchFamily="34" charset="0"/>
              <a:buChar char="•"/>
            </a:pPr>
            <a:r>
              <a:rPr lang="en" sz="1600" b="1" dirty="0">
                <a:solidFill>
                  <a:schemeClr val="tx1"/>
                </a:solidFill>
              </a:rPr>
              <a:t>Discover what our various committees are doing within A.A. and the community.</a:t>
            </a:r>
          </a:p>
          <a:p>
            <a:pPr marL="514350" lvl="0" indent="-285750" rtl="0">
              <a:spcBef>
                <a:spcPts val="0"/>
              </a:spcBef>
              <a:buFont typeface="Arial" panose="020B0604020202020204" pitchFamily="34" charset="0"/>
              <a:buChar char="•"/>
            </a:pPr>
            <a:r>
              <a:rPr lang="en" sz="1600" b="1" dirty="0">
                <a:solidFill>
                  <a:schemeClr val="tx1"/>
                </a:solidFill>
              </a:rPr>
              <a:t>Learn about where and how your group contributions are being spent.</a:t>
            </a:r>
          </a:p>
          <a:p>
            <a:pPr marL="514350" lvl="0" indent="-285750" rtl="0">
              <a:spcBef>
                <a:spcPts val="0"/>
              </a:spcBef>
              <a:buFont typeface="Arial" panose="020B0604020202020204" pitchFamily="34" charset="0"/>
              <a:buChar char="•"/>
            </a:pPr>
            <a:r>
              <a:rPr lang="en" sz="1600" b="1" dirty="0">
                <a:solidFill>
                  <a:schemeClr val="tx1"/>
                </a:solidFill>
              </a:rPr>
              <a:t>Voice/Vote group’s conscience.</a:t>
            </a:r>
          </a:p>
          <a:p>
            <a:pPr marL="514350" lvl="0" indent="-285750" rtl="0">
              <a:spcBef>
                <a:spcPts val="0"/>
              </a:spcBef>
              <a:buFont typeface="Arial" panose="020B0604020202020204" pitchFamily="34" charset="0"/>
              <a:buChar char="•"/>
            </a:pPr>
            <a:r>
              <a:rPr lang="en" sz="1600" b="1" dirty="0">
                <a:solidFill>
                  <a:schemeClr val="tx1"/>
                </a:solidFill>
              </a:rPr>
              <a:t>Share thoughts/ideas/concerns about A.A. business.</a:t>
            </a:r>
          </a:p>
          <a:p>
            <a:pPr marL="514350" lvl="0" indent="-285750" rtl="0">
              <a:spcBef>
                <a:spcPts val="0"/>
              </a:spcBef>
              <a:buFont typeface="Arial" panose="020B0604020202020204" pitchFamily="34" charset="0"/>
              <a:buChar char="•"/>
            </a:pPr>
            <a:r>
              <a:rPr lang="en" sz="1600" b="1" dirty="0">
                <a:solidFill>
                  <a:schemeClr val="tx1"/>
                </a:solidFill>
              </a:rPr>
              <a:t>On minor business known as “housekeeping issues,” make decisions based on knowledge of group’s will.  (Commonly referred to as Right of Decision- Concept Three.)</a:t>
            </a:r>
          </a:p>
          <a:p>
            <a:pPr marL="514350" lvl="0" indent="-285750">
              <a:spcBef>
                <a:spcPts val="0"/>
              </a:spcBef>
              <a:buFont typeface="Arial" panose="020B0604020202020204" pitchFamily="34" charset="0"/>
              <a:buChar char="•"/>
            </a:pPr>
            <a:r>
              <a:rPr lang="en" sz="1600" b="1" dirty="0"/>
              <a:t>BRING A FRIEND AND MAKE IT FUN!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10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10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0" end="0"/>
                                            </p:txEl>
                                          </p:spTgt>
                                        </p:tgtEl>
                                        <p:attrNameLst>
                                          <p:attrName>style.visibility</p:attrName>
                                        </p:attrNameLst>
                                      </p:cBhvr>
                                      <p:to>
                                        <p:strVal val="visible"/>
                                      </p:to>
                                    </p:set>
                                    <p:animEffect transition="in" filter="fade">
                                      <p:cBhvr>
                                        <p:cTn id="17" dur="1000"/>
                                        <p:tgtEl>
                                          <p:spTgt spid="10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1" end="1"/>
                                            </p:txEl>
                                          </p:spTgt>
                                        </p:tgtEl>
                                        <p:attrNameLst>
                                          <p:attrName>style.visibility</p:attrName>
                                        </p:attrNameLst>
                                      </p:cBhvr>
                                      <p:to>
                                        <p:strVal val="visible"/>
                                      </p:to>
                                    </p:set>
                                    <p:animEffect transition="in" filter="fade">
                                      <p:cBhvr>
                                        <p:cTn id="22" dur="1000"/>
                                        <p:tgtEl>
                                          <p:spTgt spid="10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2" end="2"/>
                                            </p:txEl>
                                          </p:spTgt>
                                        </p:tgtEl>
                                        <p:attrNameLst>
                                          <p:attrName>style.visibility</p:attrName>
                                        </p:attrNameLst>
                                      </p:cBhvr>
                                      <p:to>
                                        <p:strVal val="visible"/>
                                      </p:to>
                                    </p:set>
                                    <p:animEffect transition="in" filter="fade">
                                      <p:cBhvr>
                                        <p:cTn id="27" dur="1000"/>
                                        <p:tgtEl>
                                          <p:spTgt spid="10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xEl>
                                              <p:pRg st="3" end="3"/>
                                            </p:txEl>
                                          </p:spTgt>
                                        </p:tgtEl>
                                        <p:attrNameLst>
                                          <p:attrName>style.visibility</p:attrName>
                                        </p:attrNameLst>
                                      </p:cBhvr>
                                      <p:to>
                                        <p:strVal val="visible"/>
                                      </p:to>
                                    </p:set>
                                    <p:animEffect transition="in" filter="fade">
                                      <p:cBhvr>
                                        <p:cTn id="32" dur="1000"/>
                                        <p:tgtEl>
                                          <p:spTgt spid="10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9">
                                            <p:txEl>
                                              <p:pRg st="4" end="4"/>
                                            </p:txEl>
                                          </p:spTgt>
                                        </p:tgtEl>
                                        <p:attrNameLst>
                                          <p:attrName>style.visibility</p:attrName>
                                        </p:attrNameLst>
                                      </p:cBhvr>
                                      <p:to>
                                        <p:strVal val="visible"/>
                                      </p:to>
                                    </p:set>
                                    <p:animEffect transition="in" filter="fade">
                                      <p:cBhvr>
                                        <p:cTn id="37" dur="1000"/>
                                        <p:tgtEl>
                                          <p:spTgt spid="10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xEl>
                                              <p:pRg st="5" end="5"/>
                                            </p:txEl>
                                          </p:spTgt>
                                        </p:tgtEl>
                                        <p:attrNameLst>
                                          <p:attrName>style.visibility</p:attrName>
                                        </p:attrNameLst>
                                      </p:cBhvr>
                                      <p:to>
                                        <p:strVal val="visible"/>
                                      </p:to>
                                    </p:set>
                                    <p:animEffect transition="in" filter="fade">
                                      <p:cBhvr>
                                        <p:cTn id="42" dur="1000"/>
                                        <p:tgtEl>
                                          <p:spTgt spid="10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9">
                                            <p:txEl>
                                              <p:pRg st="6" end="6"/>
                                            </p:txEl>
                                          </p:spTgt>
                                        </p:tgtEl>
                                        <p:attrNameLst>
                                          <p:attrName>style.visibility</p:attrName>
                                        </p:attrNameLst>
                                      </p:cBhvr>
                                      <p:to>
                                        <p:strVal val="visible"/>
                                      </p:to>
                                    </p:set>
                                    <p:animEffect transition="in" filter="fade">
                                      <p:cBhvr>
                                        <p:cTn id="47" dur="1000"/>
                                        <p:tgtEl>
                                          <p:spTgt spid="1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Shape 122"/>
          <p:cNvSpPr txBox="1">
            <a:spLocks noGrp="1"/>
          </p:cNvSpPr>
          <p:nvPr>
            <p:ph type="body" idx="2"/>
          </p:nvPr>
        </p:nvSpPr>
        <p:spPr>
          <a:xfrm>
            <a:off x="4939500" y="239275"/>
            <a:ext cx="3837000" cy="4597800"/>
          </a:xfrm>
          <a:prstGeom prst="rect">
            <a:avLst/>
          </a:prstGeom>
        </p:spPr>
        <p:txBody>
          <a:bodyPr lIns="91425" tIns="91425" rIns="91425" bIns="91425" anchor="ctr" anchorCtr="0">
            <a:noAutofit/>
          </a:bodyPr>
          <a:lstStyle/>
          <a:p>
            <a:pPr lvl="0">
              <a:spcBef>
                <a:spcPts val="0"/>
              </a:spcBef>
              <a:buNone/>
            </a:pPr>
            <a:r>
              <a:rPr lang="en" sz="2400" b="1" i="1" u="sng" dirty="0"/>
              <a:t>Alternate GSRs</a:t>
            </a:r>
            <a:r>
              <a:rPr lang="en" sz="2400" dirty="0"/>
              <a:t> are elected by a group to serve in the absence of their regular GSR.  They do not have a vote at the District meeting unless their GSR is not present, but they are encouraged to attend any of the meetings the GSR attends.</a:t>
            </a:r>
          </a:p>
        </p:txBody>
      </p:sp>
      <p:sp>
        <p:nvSpPr>
          <p:cNvPr id="3" name="Rectangle 2"/>
          <p:cNvSpPr/>
          <p:nvPr/>
        </p:nvSpPr>
        <p:spPr>
          <a:xfrm>
            <a:off x="386993" y="666750"/>
            <a:ext cx="2892879" cy="3970318"/>
          </a:xfrm>
          <a:prstGeom prst="rect">
            <a:avLst/>
          </a:prstGeom>
        </p:spPr>
        <p:txBody>
          <a:bodyPr wrap="square">
            <a:spAutoFit/>
          </a:bodyPr>
          <a:lstStyle/>
          <a:p>
            <a:r>
              <a:rPr lang="en" sz="2800" b="1" dirty="0"/>
              <a:t>If you cannot make it to a commitment as the GSR for your group, you should make sure that your Alternate GSR can.</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2">
                                            <p:bg/>
                                          </p:spTgt>
                                        </p:tgtEl>
                                        <p:attrNameLst>
                                          <p:attrName>style.visibility</p:attrName>
                                        </p:attrNameLst>
                                      </p:cBhvr>
                                      <p:to>
                                        <p:strVal val="visible"/>
                                      </p:to>
                                    </p:set>
                                    <p:animEffect transition="in" filter="circle(in)">
                                      <p:cBhvr>
                                        <p:cTn id="12" dur="2000"/>
                                        <p:tgtEl>
                                          <p:spTgt spid="1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2">
                                            <p:txEl>
                                              <p:pRg st="0" end="0"/>
                                            </p:txEl>
                                          </p:spTgt>
                                        </p:tgtEl>
                                        <p:attrNameLst>
                                          <p:attrName>style.visibility</p:attrName>
                                        </p:attrNameLst>
                                      </p:cBhvr>
                                      <p:to>
                                        <p:strVal val="visible"/>
                                      </p:to>
                                    </p:set>
                                    <p:animEffect transition="in" filter="circle(in)">
                                      <p:cBhvr>
                                        <p:cTn id="17" dur="20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65500" y="188000"/>
            <a:ext cx="4045199" cy="2527499"/>
          </a:xfrm>
          <a:prstGeom prst="rect">
            <a:avLst/>
          </a:prstGeom>
        </p:spPr>
        <p:txBody>
          <a:bodyPr lIns="91425" tIns="91425" rIns="91425" bIns="91425" anchor="b" anchorCtr="0">
            <a:noAutofit/>
          </a:bodyPr>
          <a:lstStyle/>
          <a:p>
            <a:pPr lvl="0">
              <a:lnSpc>
                <a:spcPct val="115000"/>
              </a:lnSpc>
              <a:spcBef>
                <a:spcPts val="0"/>
              </a:spcBef>
              <a:buNone/>
            </a:pPr>
            <a:r>
              <a:rPr lang="en" sz="2800" b="1" dirty="0"/>
              <a:t>It was suggested I get a Service Sponsor.  But I already have a Sponsor. </a:t>
            </a:r>
            <a:r>
              <a:rPr lang="en" sz="2800" dirty="0"/>
              <a:t> </a:t>
            </a:r>
          </a:p>
        </p:txBody>
      </p:sp>
      <p:sp>
        <p:nvSpPr>
          <p:cNvPr id="128" name="Shape 128"/>
          <p:cNvSpPr txBox="1">
            <a:spLocks noGrp="1"/>
          </p:cNvSpPr>
          <p:nvPr>
            <p:ph type="body" idx="2"/>
          </p:nvPr>
        </p:nvSpPr>
        <p:spPr>
          <a:xfrm>
            <a:off x="4939500" y="256375"/>
            <a:ext cx="3837000" cy="4631700"/>
          </a:xfrm>
          <a:prstGeom prst="rect">
            <a:avLst/>
          </a:prstGeom>
        </p:spPr>
        <p:txBody>
          <a:bodyPr lIns="91425" tIns="91425" rIns="91425" bIns="91425" anchor="ctr" anchorCtr="0">
            <a:noAutofit/>
          </a:bodyPr>
          <a:lstStyle/>
          <a:p>
            <a:pPr marL="457200" lvl="0" indent="-228600">
              <a:spcBef>
                <a:spcPts val="0"/>
              </a:spcBef>
            </a:pPr>
            <a:r>
              <a:rPr lang="en" dirty="0"/>
              <a:t>A </a:t>
            </a:r>
            <a:r>
              <a:rPr lang="en" b="1" dirty="0"/>
              <a:t>Service Sponsor </a:t>
            </a:r>
            <a:r>
              <a:rPr lang="en" dirty="0"/>
              <a:t> is simply a  person with service experience whom you can ask questions about service-related issues.  He or she can be but does not have to be your Step Sponsor.  He/she should be somebody who has been in service a while and is well-versed in the </a:t>
            </a:r>
            <a:r>
              <a:rPr lang="en" sz="2400" dirty="0"/>
              <a:t>Traditions</a:t>
            </a:r>
            <a:r>
              <a:rPr lang="en" dirty="0"/>
              <a:t> and </a:t>
            </a:r>
            <a:r>
              <a:rPr lang="en" sz="2400" dirty="0"/>
              <a:t>Concepts.</a:t>
            </a:r>
            <a:r>
              <a:rPr lang="en" dirty="0"/>
              <a:t>  </a:t>
            </a:r>
          </a:p>
        </p:txBody>
      </p:sp>
      <p:sp>
        <p:nvSpPr>
          <p:cNvPr id="129" name="Shape 129"/>
          <p:cNvSpPr txBox="1">
            <a:spLocks noGrp="1"/>
          </p:cNvSpPr>
          <p:nvPr>
            <p:ph type="subTitle" idx="1"/>
          </p:nvPr>
        </p:nvSpPr>
        <p:spPr>
          <a:xfrm>
            <a:off x="228600" y="3409950"/>
            <a:ext cx="4045199" cy="1345500"/>
          </a:xfrm>
          <a:prstGeom prst="rect">
            <a:avLst/>
          </a:prstGeom>
        </p:spPr>
        <p:txBody>
          <a:bodyPr lIns="91425" tIns="91425" rIns="91425" bIns="91425" anchor="t" anchorCtr="0">
            <a:noAutofit/>
          </a:bodyPr>
          <a:lstStyle/>
          <a:p>
            <a:pPr lvl="0">
              <a:spcBef>
                <a:spcPts val="0"/>
              </a:spcBef>
              <a:buNone/>
            </a:pPr>
            <a:r>
              <a:rPr lang="en" sz="3600" b="1" dirty="0">
                <a:solidFill>
                  <a:schemeClr val="dk1"/>
                </a:solidFill>
              </a:rPr>
              <a:t>What’s the difference?</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1000"/>
                                        <p:tgtEl>
                                          <p:spTgt spid="129"/>
                                        </p:tgtEl>
                                        <p:attrNameLst>
                                          <p:attrName>ppt_w</p:attrName>
                                        </p:attrNameLst>
                                      </p:cBhvr>
                                      <p:tavLst>
                                        <p:tav tm="0">
                                          <p:val>
                                            <p:strVal val="0"/>
                                          </p:val>
                                        </p:tav>
                                        <p:tav tm="100000">
                                          <p:val>
                                            <p:strVal val="#ppt_w"/>
                                          </p:val>
                                        </p:tav>
                                      </p:tavLst>
                                    </p:anim>
                                    <p:anim calcmode="lin" valueType="num">
                                      <p:cBhvr additive="base">
                                        <p:cTn id="8" dur="1000"/>
                                        <p:tgtEl>
                                          <p:spTgt spid="12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fade">
                                      <p:cBhvr>
                                        <p:cTn id="13"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265500" y="151975"/>
            <a:ext cx="4045199" cy="2563499"/>
          </a:xfrm>
          <a:prstGeom prst="rect">
            <a:avLst/>
          </a:prstGeom>
        </p:spPr>
        <p:txBody>
          <a:bodyPr lIns="91425" tIns="91425" rIns="91425" bIns="91425" anchor="b" anchorCtr="0">
            <a:noAutofit/>
          </a:bodyPr>
          <a:lstStyle/>
          <a:p>
            <a:pPr lvl="0" rtl="0">
              <a:spcBef>
                <a:spcPts val="0"/>
              </a:spcBef>
              <a:buNone/>
            </a:pPr>
            <a:r>
              <a:rPr lang="en" dirty="0"/>
              <a:t>THE </a:t>
            </a:r>
          </a:p>
          <a:p>
            <a:pPr lvl="0">
              <a:spcBef>
                <a:spcPts val="0"/>
              </a:spcBef>
              <a:buNone/>
            </a:pPr>
            <a:r>
              <a:rPr lang="en" dirty="0"/>
              <a:t>12 TRADITIONS </a:t>
            </a:r>
          </a:p>
        </p:txBody>
      </p:sp>
      <p:sp>
        <p:nvSpPr>
          <p:cNvPr id="135" name="Shape 135"/>
          <p:cNvSpPr txBox="1">
            <a:spLocks noGrp="1"/>
          </p:cNvSpPr>
          <p:nvPr>
            <p:ph type="body" idx="2"/>
          </p:nvPr>
        </p:nvSpPr>
        <p:spPr>
          <a:xfrm>
            <a:off x="4731300" y="158275"/>
            <a:ext cx="4304999" cy="4751399"/>
          </a:xfrm>
          <a:prstGeom prst="rect">
            <a:avLst/>
          </a:prstGeom>
          <a:solidFill>
            <a:schemeClr val="lt2"/>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a:p>
            <a:pPr lvl="0" rtl="0">
              <a:spcBef>
                <a:spcPts val="0"/>
              </a:spcBef>
              <a:buNone/>
            </a:pPr>
            <a:r>
              <a:rPr lang="en" sz="2400" dirty="0"/>
              <a:t>The Traditions are the guidelines to help the groups function effectively.</a:t>
            </a:r>
          </a:p>
          <a:p>
            <a:pPr marL="457200" lvl="0" indent="-317500" rtl="0">
              <a:spcBef>
                <a:spcPts val="0"/>
              </a:spcBef>
              <a:buClr>
                <a:schemeClr val="dk1"/>
              </a:buClr>
              <a:buSzPct val="100000"/>
            </a:pPr>
            <a:r>
              <a:rPr lang="en" sz="1400" i="1" u="sng" dirty="0">
                <a:solidFill>
                  <a:schemeClr val="dk1"/>
                </a:solidFill>
                <a:hlinkClick r:id="rId3"/>
              </a:rPr>
              <a:t>The Twelve Traditions - Short Form </a:t>
            </a:r>
            <a:r>
              <a:rPr lang="en" sz="1400" i="1" u="sng" dirty="0"/>
              <a:t>p-28</a:t>
            </a:r>
          </a:p>
          <a:p>
            <a:pPr marL="457200" lvl="0" indent="-317500" rtl="0">
              <a:spcBef>
                <a:spcPts val="0"/>
              </a:spcBef>
              <a:buClr>
                <a:schemeClr val="dk1"/>
              </a:buClr>
              <a:buSzPct val="100000"/>
            </a:pPr>
            <a:r>
              <a:rPr lang="en" sz="1400" i="1" u="sng" dirty="0">
                <a:solidFill>
                  <a:schemeClr val="dk1"/>
                </a:solidFill>
                <a:hlinkClick r:id="rId4"/>
              </a:rPr>
              <a:t>The Twelve Traditions Illustrated </a:t>
            </a:r>
            <a:r>
              <a:rPr lang="en" sz="1400" i="1" u="sng" dirty="0">
                <a:hlinkClick r:id="rId4"/>
              </a:rPr>
              <a:t>p-43</a:t>
            </a:r>
            <a:r>
              <a:rPr lang="en" sz="1400" i="1" u="sng" dirty="0"/>
              <a:t> </a:t>
            </a:r>
          </a:p>
          <a:p>
            <a:pPr marL="457200" lvl="0" indent="-317500" rtl="0">
              <a:spcBef>
                <a:spcPts val="0"/>
              </a:spcBef>
              <a:buSzPct val="100000"/>
            </a:pPr>
            <a:r>
              <a:rPr lang="en" sz="1400" i="1" u="sng" dirty="0">
                <a:solidFill>
                  <a:srgbClr val="000000"/>
                </a:solidFill>
                <a:hlinkClick r:id="rId5"/>
              </a:rPr>
              <a:t>The Twelve Traditions - Long Form </a:t>
            </a:r>
            <a:r>
              <a:rPr lang="en" sz="1400" i="1" u="sng" dirty="0">
                <a:hlinkClick r:id="rId5"/>
              </a:rPr>
              <a:t>SMF-187</a:t>
            </a:r>
          </a:p>
          <a:p>
            <a:pPr marL="457200" lvl="0" indent="-317500" rtl="0">
              <a:spcBef>
                <a:spcPts val="0"/>
              </a:spcBef>
              <a:buSzPct val="100000"/>
            </a:pPr>
            <a:r>
              <a:rPr lang="en" sz="1400" dirty="0"/>
              <a:t>Bill W.’s essays on the Traditions can be found in the book, </a:t>
            </a:r>
            <a:r>
              <a:rPr lang="en" sz="1400" u="sng" dirty="0"/>
              <a:t>Twelve Steps and Twelve Traditions</a:t>
            </a:r>
          </a:p>
          <a:p>
            <a:pPr marL="457200" lvl="0" indent="-317500" rtl="0">
              <a:spcBef>
                <a:spcPts val="0"/>
              </a:spcBef>
              <a:buSzPct val="100000"/>
            </a:pPr>
            <a:r>
              <a:rPr lang="en" sz="1400" dirty="0"/>
              <a:t>In </a:t>
            </a:r>
            <a:r>
              <a:rPr lang="en" sz="1400" u="sng" dirty="0"/>
              <a:t>Alcoholics Anonymous Comes of Age,</a:t>
            </a:r>
            <a:r>
              <a:rPr lang="en" sz="1400" dirty="0"/>
              <a:t> Bill W. tells how A.A. started, how the Steps &amp; Traditions evolved, and how the Fellowship grew and spread overseas.</a:t>
            </a:r>
          </a:p>
          <a:p>
            <a:pPr lvl="0">
              <a:spcBef>
                <a:spcPts val="0"/>
              </a:spcBef>
              <a:buNone/>
            </a:pPr>
            <a:endParaRPr i="1" u="sng" dirty="0"/>
          </a:p>
        </p:txBody>
      </p:sp>
      <p:sp>
        <p:nvSpPr>
          <p:cNvPr id="136" name="Shape 136"/>
          <p:cNvSpPr txBox="1">
            <a:spLocks noGrp="1"/>
          </p:cNvSpPr>
          <p:nvPr>
            <p:ph type="subTitle" idx="1"/>
          </p:nvPr>
        </p:nvSpPr>
        <p:spPr>
          <a:xfrm>
            <a:off x="265500" y="2769000"/>
            <a:ext cx="4045199" cy="1345500"/>
          </a:xfrm>
          <a:prstGeom prst="rect">
            <a:avLst/>
          </a:prstGeom>
        </p:spPr>
        <p:txBody>
          <a:bodyPr lIns="91425" tIns="91425" rIns="91425" bIns="91425" anchor="t" anchorCtr="0">
            <a:noAutofit/>
          </a:bodyPr>
          <a:lstStyle/>
          <a:p>
            <a:pPr lvl="0">
              <a:spcBef>
                <a:spcPts val="0"/>
              </a:spcBef>
              <a:buNone/>
            </a:pPr>
            <a:r>
              <a:rPr lang="en" sz="1200" b="1" i="1" dirty="0"/>
              <a:t>“Our Traditions are a guide to better ways of working and living, and they are to the group survival what A.A.’s Twelve Steps are to each member’s sobriety and peace of mind…  Most individuals cannot recover unless there is a group.  The group must survive or the individual will not.” - Co-founder Bill W.</a:t>
            </a:r>
          </a:p>
        </p:txBody>
      </p:sp>
      <p:sp>
        <p:nvSpPr>
          <p:cNvPr id="137" name="Shape 137"/>
          <p:cNvSpPr/>
          <p:nvPr/>
        </p:nvSpPr>
        <p:spPr>
          <a:xfrm>
            <a:off x="1788550" y="270300"/>
            <a:ext cx="1131000" cy="935099"/>
          </a:xfrm>
          <a:prstGeom prst="triangle">
            <a:avLst>
              <a:gd name="adj" fmla="val 50389"/>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659950" y="270300"/>
            <a:ext cx="1402799" cy="1202700"/>
          </a:xfrm>
          <a:prstGeom prst="flowChartConnector">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txBox="1"/>
          <p:nvPr/>
        </p:nvSpPr>
        <p:spPr>
          <a:xfrm rot="-8836310">
            <a:off x="1788418" y="100478"/>
            <a:ext cx="292423" cy="1054351"/>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fill="hold"/>
                                        <p:tgtEl>
                                          <p:spTgt spid="134"/>
                                        </p:tgtEl>
                                        <p:attrNameLst>
                                          <p:attrName>ppt_x</p:attrName>
                                        </p:attrNameLst>
                                      </p:cBhvr>
                                      <p:tavLst>
                                        <p:tav tm="0">
                                          <p:val>
                                            <p:strVal val="#ppt_x"/>
                                          </p:val>
                                        </p:tav>
                                        <p:tav tm="100000">
                                          <p:val>
                                            <p:strVal val="#ppt_x"/>
                                          </p:val>
                                        </p:tav>
                                      </p:tavLst>
                                    </p:anim>
                                    <p:anim calcmode="lin" valueType="num">
                                      <p:cBhvr additive="base">
                                        <p:cTn id="8"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6">
                                            <p:txEl>
                                              <p:pRg st="0" end="0"/>
                                            </p:txEl>
                                          </p:spTgt>
                                        </p:tgtEl>
                                        <p:attrNameLst>
                                          <p:attrName>style.visibility</p:attrName>
                                        </p:attrNameLst>
                                      </p:cBhvr>
                                      <p:to>
                                        <p:strVal val="visible"/>
                                      </p:to>
                                    </p:set>
                                    <p:animEffect transition="in" filter="fade">
                                      <p:cBhvr>
                                        <p:cTn id="13" dur="1000"/>
                                        <p:tgtEl>
                                          <p:spTgt spid="136">
                                            <p:txEl>
                                              <p:pRg st="0" end="0"/>
                                            </p:txEl>
                                          </p:spTgt>
                                        </p:tgtEl>
                                      </p:cBhvr>
                                    </p:animEffect>
                                    <p:anim calcmode="lin" valueType="num">
                                      <p:cBhvr>
                                        <p:cTn id="14" dur="10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5">
                                            <p:bg/>
                                          </p:spTgt>
                                        </p:tgtEl>
                                        <p:attrNameLst>
                                          <p:attrName>style.visibility</p:attrName>
                                        </p:attrNameLst>
                                      </p:cBhvr>
                                      <p:to>
                                        <p:strVal val="visible"/>
                                      </p:to>
                                    </p:set>
                                    <p:animEffect transition="in" filter="wipe(down)">
                                      <p:cBhvr>
                                        <p:cTn id="20" dur="500"/>
                                        <p:tgtEl>
                                          <p:spTgt spid="135">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5">
                                            <p:txEl>
                                              <p:pRg st="1" end="1"/>
                                            </p:txEl>
                                          </p:spTgt>
                                        </p:tgtEl>
                                        <p:attrNameLst>
                                          <p:attrName>style.visibility</p:attrName>
                                        </p:attrNameLst>
                                      </p:cBhvr>
                                      <p:to>
                                        <p:strVal val="visible"/>
                                      </p:to>
                                    </p:set>
                                    <p:animEffect transition="in" filter="wipe(down)">
                                      <p:cBhvr>
                                        <p:cTn id="25" dur="500"/>
                                        <p:tgtEl>
                                          <p:spTgt spid="13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5">
                                            <p:txEl>
                                              <p:pRg st="2" end="2"/>
                                            </p:txEl>
                                          </p:spTgt>
                                        </p:tgtEl>
                                        <p:attrNameLst>
                                          <p:attrName>style.visibility</p:attrName>
                                        </p:attrNameLst>
                                      </p:cBhvr>
                                      <p:to>
                                        <p:strVal val="visible"/>
                                      </p:to>
                                    </p:set>
                                    <p:animEffect transition="in" filter="wipe(down)">
                                      <p:cBhvr>
                                        <p:cTn id="30" dur="500"/>
                                        <p:tgtEl>
                                          <p:spTgt spid="13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5">
                                            <p:txEl>
                                              <p:pRg st="3" end="3"/>
                                            </p:txEl>
                                          </p:spTgt>
                                        </p:tgtEl>
                                        <p:attrNameLst>
                                          <p:attrName>style.visibility</p:attrName>
                                        </p:attrNameLst>
                                      </p:cBhvr>
                                      <p:to>
                                        <p:strVal val="visible"/>
                                      </p:to>
                                    </p:set>
                                    <p:animEffect transition="in" filter="wipe(down)">
                                      <p:cBhvr>
                                        <p:cTn id="35" dur="500"/>
                                        <p:tgtEl>
                                          <p:spTgt spid="13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5">
                                            <p:txEl>
                                              <p:pRg st="4" end="4"/>
                                            </p:txEl>
                                          </p:spTgt>
                                        </p:tgtEl>
                                        <p:attrNameLst>
                                          <p:attrName>style.visibility</p:attrName>
                                        </p:attrNameLst>
                                      </p:cBhvr>
                                      <p:to>
                                        <p:strVal val="visible"/>
                                      </p:to>
                                    </p:set>
                                    <p:animEffect transition="in" filter="wipe(down)">
                                      <p:cBhvr>
                                        <p:cTn id="40" dur="500"/>
                                        <p:tgtEl>
                                          <p:spTgt spid="13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5">
                                            <p:txEl>
                                              <p:pRg st="5" end="5"/>
                                            </p:txEl>
                                          </p:spTgt>
                                        </p:tgtEl>
                                        <p:attrNameLst>
                                          <p:attrName>style.visibility</p:attrName>
                                        </p:attrNameLst>
                                      </p:cBhvr>
                                      <p:to>
                                        <p:strVal val="visible"/>
                                      </p:to>
                                    </p:set>
                                    <p:animEffect transition="in" filter="wipe(down)">
                                      <p:cBhvr>
                                        <p:cTn id="45" dur="500"/>
                                        <p:tgtEl>
                                          <p:spTgt spid="13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35">
                                            <p:txEl>
                                              <p:pRg st="6" end="6"/>
                                            </p:txEl>
                                          </p:spTgt>
                                        </p:tgtEl>
                                        <p:attrNameLst>
                                          <p:attrName>style.visibility</p:attrName>
                                        </p:attrNameLst>
                                      </p:cBhvr>
                                      <p:to>
                                        <p:strVal val="visible"/>
                                      </p:to>
                                    </p:set>
                                    <p:animEffect transition="in" filter="wipe(down)">
                                      <p:cBhvr>
                                        <p:cTn id="50" dur="500"/>
                                        <p:tgtEl>
                                          <p:spTgt spid="1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build="p" animBg="1"/>
      <p:bldP spid="13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65500" y="1205825"/>
            <a:ext cx="4045199" cy="1509599"/>
          </a:xfrm>
          <a:prstGeom prst="rect">
            <a:avLst/>
          </a:prstGeom>
        </p:spPr>
        <p:txBody>
          <a:bodyPr lIns="91425" tIns="91425" rIns="91425" bIns="91425" anchor="b" anchorCtr="0">
            <a:noAutofit/>
          </a:bodyPr>
          <a:lstStyle/>
          <a:p>
            <a:pPr lvl="0">
              <a:spcBef>
                <a:spcPts val="0"/>
              </a:spcBef>
              <a:buNone/>
            </a:pPr>
            <a:r>
              <a:rPr lang="en" dirty="0"/>
              <a:t>The 12 Concepts</a:t>
            </a:r>
          </a:p>
        </p:txBody>
      </p:sp>
      <p:sp>
        <p:nvSpPr>
          <p:cNvPr id="145" name="Shape 145"/>
          <p:cNvSpPr txBox="1">
            <a:spLocks noGrp="1"/>
          </p:cNvSpPr>
          <p:nvPr>
            <p:ph type="subTitle" idx="1"/>
          </p:nvPr>
        </p:nvSpPr>
        <p:spPr>
          <a:xfrm>
            <a:off x="277532" y="2570498"/>
            <a:ext cx="4045199" cy="2105700"/>
          </a:xfrm>
          <a:prstGeom prst="rect">
            <a:avLst/>
          </a:prstGeom>
        </p:spPr>
        <p:txBody>
          <a:bodyPr lIns="91425" tIns="91425" rIns="91425" bIns="91425" anchor="t" anchorCtr="0">
            <a:noAutofit/>
          </a:bodyPr>
          <a:lstStyle/>
          <a:p>
            <a:pPr lvl="0" rtl="0">
              <a:spcBef>
                <a:spcPts val="0"/>
              </a:spcBef>
              <a:buNone/>
            </a:pPr>
            <a:r>
              <a:rPr lang="en" sz="1200" b="1" i="1" dirty="0"/>
              <a:t>“The ‘Twelve Concepts of World Service’ reveal the evolution by which it [A.A.’s world service structure] has arrived in its present form, and they detail the present reasoning on which our operation stands today.  These Concepts therefore aim to record the ‘why’ of our service structure in such a fashion that the highly valuable experience of the past, and the lessons we have drawn from that experience, can never be forgotten or lost.” </a:t>
            </a:r>
          </a:p>
          <a:p>
            <a:pPr lvl="0" rtl="0">
              <a:spcBef>
                <a:spcPts val="0"/>
              </a:spcBef>
              <a:buNone/>
            </a:pPr>
            <a:endParaRPr sz="1200" b="1" i="1" dirty="0"/>
          </a:p>
          <a:p>
            <a:pPr lvl="0">
              <a:spcBef>
                <a:spcPts val="0"/>
              </a:spcBef>
              <a:buNone/>
            </a:pPr>
            <a:r>
              <a:rPr lang="en" sz="1200" b="1" i="1" dirty="0"/>
              <a:t>- from Bill W.’s Introduction to the first printing of “Twelve Concepts for World Service”</a:t>
            </a:r>
          </a:p>
        </p:txBody>
      </p:sp>
      <p:sp>
        <p:nvSpPr>
          <p:cNvPr id="146" name="Shape 146"/>
          <p:cNvSpPr txBox="1">
            <a:spLocks noGrp="1"/>
          </p:cNvSpPr>
          <p:nvPr>
            <p:ph type="body" idx="2"/>
          </p:nvPr>
        </p:nvSpPr>
        <p:spPr>
          <a:xfrm>
            <a:off x="4731300" y="158275"/>
            <a:ext cx="4304999" cy="4751399"/>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457200" lvl="0" indent="-228600" rtl="0">
              <a:spcBef>
                <a:spcPts val="0"/>
              </a:spcBef>
              <a:buClr>
                <a:srgbClr val="000000"/>
              </a:buClr>
            </a:pPr>
            <a:r>
              <a:rPr lang="en" i="1" u="sng" dirty="0">
                <a:solidFill>
                  <a:srgbClr val="000000"/>
                </a:solidFill>
                <a:hlinkClick r:id="rId3"/>
              </a:rPr>
              <a:t>The Twelve Concepts - Short Form</a:t>
            </a:r>
          </a:p>
          <a:p>
            <a:pPr marL="457200" lvl="0" indent="-228600" rtl="0">
              <a:spcBef>
                <a:spcPts val="0"/>
              </a:spcBef>
              <a:buClr>
                <a:srgbClr val="000000"/>
              </a:buClr>
            </a:pPr>
            <a:r>
              <a:rPr lang="en" i="1" u="sng" dirty="0">
                <a:solidFill>
                  <a:srgbClr val="000000"/>
                </a:solidFill>
                <a:hlinkClick r:id="rId4"/>
              </a:rPr>
              <a:t>The Twelve Concepts for World Service Illustrated p-8</a:t>
            </a:r>
          </a:p>
          <a:p>
            <a:pPr marL="457200" lvl="0" indent="-228600">
              <a:spcBef>
                <a:spcPts val="0"/>
              </a:spcBef>
            </a:pPr>
            <a:r>
              <a:rPr lang="en" dirty="0"/>
              <a:t>The text of the complete Concepts is printed in </a:t>
            </a:r>
            <a:r>
              <a:rPr lang="en" u="sng" dirty="0"/>
              <a:t>The A.A. Service Manual/Twelve Concepts for World Service </a:t>
            </a:r>
            <a:r>
              <a:rPr lang="en" dirty="0"/>
              <a:t>(BM-31).</a:t>
            </a:r>
          </a:p>
        </p:txBody>
      </p:sp>
      <p:sp>
        <p:nvSpPr>
          <p:cNvPr id="147" name="Shape 147"/>
          <p:cNvSpPr/>
          <p:nvPr/>
        </p:nvSpPr>
        <p:spPr>
          <a:xfrm>
            <a:off x="1659950" y="141725"/>
            <a:ext cx="1402799" cy="1214399"/>
          </a:xfrm>
          <a:prstGeom prst="flowChartConnector">
            <a:avLst/>
          </a:prstGeom>
          <a:noFill/>
          <a:ln w="9525" cap="flat" cmpd="sng">
            <a:solidFill>
              <a:schemeClr val="l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1835300" y="198725"/>
            <a:ext cx="1052099" cy="953399"/>
          </a:xfrm>
          <a:prstGeom prst="triangle">
            <a:avLst>
              <a:gd name="adj" fmla="val 49997"/>
            </a:avLst>
          </a:prstGeom>
          <a:solidFill>
            <a:schemeClr val="lt2"/>
          </a:solidFill>
          <a:ln w="9525" cap="flat" cmpd="sng">
            <a:solidFill>
              <a:schemeClr val="l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circle(in)">
                                      <p:cBhvr>
                                        <p:cTn id="7" dur="20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5">
                                            <p:txEl>
                                              <p:pRg st="0" end="0"/>
                                            </p:txEl>
                                          </p:spTgt>
                                        </p:tgtEl>
                                        <p:attrNameLst>
                                          <p:attrName>style.visibility</p:attrName>
                                        </p:attrNameLst>
                                      </p:cBhvr>
                                      <p:to>
                                        <p:strVal val="visible"/>
                                      </p:to>
                                    </p:set>
                                    <p:animEffect transition="in" filter="randombar(horizontal)">
                                      <p:cBhvr>
                                        <p:cTn id="12" dur="500"/>
                                        <p:tgtEl>
                                          <p:spTgt spid="1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Effect transition="in" filter="randombar(horizontal)">
                                      <p:cBhvr>
                                        <p:cTn id="17" dur="500"/>
                                        <p:tgtEl>
                                          <p:spTgt spid="1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6">
                                            <p:bg/>
                                          </p:spTgt>
                                        </p:tgtEl>
                                        <p:attrNameLst>
                                          <p:attrName>style.visibility</p:attrName>
                                        </p:attrNameLst>
                                      </p:cBhvr>
                                      <p:to>
                                        <p:strVal val="visible"/>
                                      </p:to>
                                    </p:set>
                                    <p:anim calcmode="lin" valueType="num">
                                      <p:cBhvr>
                                        <p:cTn id="22" dur="500" fill="hold"/>
                                        <p:tgtEl>
                                          <p:spTgt spid="146">
                                            <p:bg/>
                                          </p:spTgt>
                                        </p:tgtEl>
                                        <p:attrNameLst>
                                          <p:attrName>ppt_w</p:attrName>
                                        </p:attrNameLst>
                                      </p:cBhvr>
                                      <p:tavLst>
                                        <p:tav tm="0">
                                          <p:val>
                                            <p:fltVal val="0"/>
                                          </p:val>
                                        </p:tav>
                                        <p:tav tm="100000">
                                          <p:val>
                                            <p:strVal val="#ppt_w"/>
                                          </p:val>
                                        </p:tav>
                                      </p:tavLst>
                                    </p:anim>
                                    <p:anim calcmode="lin" valueType="num">
                                      <p:cBhvr>
                                        <p:cTn id="23" dur="500" fill="hold"/>
                                        <p:tgtEl>
                                          <p:spTgt spid="146">
                                            <p:bg/>
                                          </p:spTgt>
                                        </p:tgtEl>
                                        <p:attrNameLst>
                                          <p:attrName>ppt_h</p:attrName>
                                        </p:attrNameLst>
                                      </p:cBhvr>
                                      <p:tavLst>
                                        <p:tav tm="0">
                                          <p:val>
                                            <p:fltVal val="0"/>
                                          </p:val>
                                        </p:tav>
                                        <p:tav tm="100000">
                                          <p:val>
                                            <p:strVal val="#ppt_h"/>
                                          </p:val>
                                        </p:tav>
                                      </p:tavLst>
                                    </p:anim>
                                    <p:animEffect transition="in" filter="fade">
                                      <p:cBhvr>
                                        <p:cTn id="24" dur="500"/>
                                        <p:tgtEl>
                                          <p:spTgt spid="146">
                                            <p:bg/>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6">
                                            <p:txEl>
                                              <p:pRg st="0" end="0"/>
                                            </p:txEl>
                                          </p:spTgt>
                                        </p:tgtEl>
                                        <p:attrNameLst>
                                          <p:attrName>style.visibility</p:attrName>
                                        </p:attrNameLst>
                                      </p:cBhvr>
                                      <p:to>
                                        <p:strVal val="visible"/>
                                      </p:to>
                                    </p:set>
                                    <p:anim calcmode="lin" valueType="num">
                                      <p:cBhvr>
                                        <p:cTn id="29" dur="5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4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6">
                                            <p:txEl>
                                              <p:pRg st="1" end="1"/>
                                            </p:txEl>
                                          </p:spTgt>
                                        </p:tgtEl>
                                        <p:attrNameLst>
                                          <p:attrName>style.visibility</p:attrName>
                                        </p:attrNameLst>
                                      </p:cBhvr>
                                      <p:to>
                                        <p:strVal val="visible"/>
                                      </p:to>
                                    </p:set>
                                    <p:anim calcmode="lin" valueType="num">
                                      <p:cBhvr>
                                        <p:cTn id="36" dur="500" fill="hold"/>
                                        <p:tgtEl>
                                          <p:spTgt spid="146">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146">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14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6">
                                            <p:txEl>
                                              <p:pRg st="2" end="2"/>
                                            </p:txEl>
                                          </p:spTgt>
                                        </p:tgtEl>
                                        <p:attrNameLst>
                                          <p:attrName>style.visibility</p:attrName>
                                        </p:attrNameLst>
                                      </p:cBhvr>
                                      <p:to>
                                        <p:strVal val="visible"/>
                                      </p:to>
                                    </p:set>
                                    <p:anim calcmode="lin" valueType="num">
                                      <p:cBhvr>
                                        <p:cTn id="43" dur="500" fill="hold"/>
                                        <p:tgtEl>
                                          <p:spTgt spid="146">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146">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build="p"/>
      <p:bldP spid="14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133350"/>
            <a:ext cx="8520599" cy="533400"/>
          </a:xfrm>
          <a:prstGeom prst="rect">
            <a:avLst/>
          </a:prstGeom>
        </p:spPr>
        <p:txBody>
          <a:bodyPr lIns="91425" tIns="91425" rIns="91425" bIns="91425" anchor="t" anchorCtr="0">
            <a:noAutofit/>
          </a:bodyPr>
          <a:lstStyle/>
          <a:p>
            <a:pPr lvl="0">
              <a:spcBef>
                <a:spcPts val="0"/>
              </a:spcBef>
              <a:buNone/>
            </a:pPr>
            <a:r>
              <a:rPr lang="en" sz="1600" b="1" dirty="0"/>
              <a:t>The D.C.M.: The Key Element Between Group Reps and The Area Service Structure</a:t>
            </a:r>
          </a:p>
        </p:txBody>
      </p:sp>
      <p:sp>
        <p:nvSpPr>
          <p:cNvPr id="159" name="Shape 159"/>
          <p:cNvSpPr txBox="1">
            <a:spLocks noGrp="1"/>
          </p:cNvSpPr>
          <p:nvPr>
            <p:ph type="body" idx="1"/>
          </p:nvPr>
        </p:nvSpPr>
        <p:spPr>
          <a:xfrm>
            <a:off x="311700" y="590550"/>
            <a:ext cx="8520600" cy="3948300"/>
          </a:xfrm>
          <a:prstGeom prst="rect">
            <a:avLst/>
          </a:prstGeom>
        </p:spPr>
        <p:txBody>
          <a:bodyPr lIns="91425" tIns="91425" rIns="91425" bIns="91425" anchor="t" anchorCtr="0">
            <a:noAutofit/>
          </a:bodyPr>
          <a:lstStyle/>
          <a:p>
            <a:pPr lvl="0" rtl="0">
              <a:lnSpc>
                <a:spcPct val="100000"/>
              </a:lnSpc>
              <a:spcBef>
                <a:spcPts val="0"/>
              </a:spcBef>
              <a:buNone/>
            </a:pPr>
            <a:r>
              <a:rPr lang="en" b="1" dirty="0">
                <a:solidFill>
                  <a:schemeClr val="tx1"/>
                </a:solidFill>
              </a:rPr>
              <a:t>The D.C.M.’s job is primarily that of two-way communication. The D.C.M.:</a:t>
            </a:r>
          </a:p>
          <a:p>
            <a:pPr marL="514350" lvl="0" indent="-285750" rtl="0">
              <a:lnSpc>
                <a:spcPct val="125000"/>
              </a:lnSpc>
              <a:spcBef>
                <a:spcPts val="0"/>
              </a:spcBef>
              <a:buFont typeface="Arial" panose="020B0604020202020204" pitchFamily="34" charset="0"/>
              <a:buChar char="•"/>
            </a:pPr>
            <a:r>
              <a:rPr lang="en" sz="1600" b="1" dirty="0">
                <a:solidFill>
                  <a:schemeClr val="tx1"/>
                </a:solidFill>
              </a:rPr>
              <a:t>Regularly attends all District  and Area meetings as well as area assemblies.</a:t>
            </a:r>
          </a:p>
          <a:p>
            <a:pPr marL="514350" lvl="0" indent="-285750" rtl="0">
              <a:lnSpc>
                <a:spcPct val="125000"/>
              </a:lnSpc>
              <a:spcBef>
                <a:spcPts val="0"/>
              </a:spcBef>
              <a:buFont typeface="Arial" panose="020B0604020202020204" pitchFamily="34" charset="0"/>
              <a:buChar char="•"/>
            </a:pPr>
            <a:r>
              <a:rPr lang="en" sz="1600" b="1" dirty="0">
                <a:solidFill>
                  <a:schemeClr val="tx1"/>
                </a:solidFill>
              </a:rPr>
              <a:t>Receives reports from the groups through G.S.R.s and through frequent personal contacts with groups in the district.</a:t>
            </a:r>
          </a:p>
          <a:p>
            <a:pPr marL="514350" lvl="0" indent="-285750" rtl="0">
              <a:lnSpc>
                <a:spcPct val="125000"/>
              </a:lnSpc>
              <a:spcBef>
                <a:spcPts val="0"/>
              </a:spcBef>
              <a:buFont typeface="Arial" panose="020B0604020202020204" pitchFamily="34" charset="0"/>
              <a:buChar char="•"/>
            </a:pPr>
            <a:r>
              <a:rPr lang="en" sz="1600" b="1" dirty="0">
                <a:solidFill>
                  <a:schemeClr val="tx1"/>
                </a:solidFill>
              </a:rPr>
              <a:t>Assists the delegate in obtaining group information in time to meet the deadline for A.A. directories.</a:t>
            </a:r>
          </a:p>
          <a:p>
            <a:pPr marL="514350" lvl="0" indent="-285750" rtl="0">
              <a:lnSpc>
                <a:spcPct val="125000"/>
              </a:lnSpc>
              <a:spcBef>
                <a:spcPts val="0"/>
              </a:spcBef>
              <a:buFont typeface="Arial" panose="020B0604020202020204" pitchFamily="34" charset="0"/>
              <a:buChar char="•"/>
            </a:pPr>
            <a:r>
              <a:rPr lang="en" sz="1600" b="1" dirty="0">
                <a:solidFill>
                  <a:schemeClr val="tx1"/>
                </a:solidFill>
              </a:rPr>
              <a:t>Keeps G.S.R.s informed about Conference activities</a:t>
            </a:r>
          </a:p>
          <a:p>
            <a:pPr marL="514350" lvl="0" indent="-285750" rtl="0">
              <a:lnSpc>
                <a:spcPct val="125000"/>
              </a:lnSpc>
              <a:spcBef>
                <a:spcPts val="0"/>
              </a:spcBef>
              <a:buFont typeface="Arial" panose="020B0604020202020204" pitchFamily="34" charset="0"/>
              <a:buChar char="•"/>
            </a:pPr>
            <a:r>
              <a:rPr lang="en" sz="1600" b="1" dirty="0">
                <a:solidFill>
                  <a:schemeClr val="tx1"/>
                </a:solidFill>
              </a:rPr>
              <a:t>Makes sure that G.S.R.s are acquainted with The A.A. Service Manual, the Twelve Concepts for World Service, the G.S.O. bulletin Box 4-5-9, workbooks and guidelines from G.S.O., and any other service material.</a:t>
            </a:r>
          </a:p>
          <a:p>
            <a:pPr lvl="0" rtl="0">
              <a:lnSpc>
                <a:spcPct val="100000"/>
              </a:lnSpc>
              <a:spcBef>
                <a:spcPts val="0"/>
              </a:spcBef>
              <a:buNone/>
            </a:pPr>
            <a:endParaRPr dirty="0"/>
          </a:p>
          <a:p>
            <a:pPr lvl="0" rtl="0">
              <a:lnSpc>
                <a:spcPct val="100000"/>
              </a:lnSpc>
              <a:spcBef>
                <a:spcPts val="0"/>
              </a:spcBef>
              <a:buNone/>
            </a:pPr>
            <a:endParaRPr dirty="0"/>
          </a:p>
          <a:p>
            <a:pPr lvl="0">
              <a:spcBef>
                <a:spcPts val="0"/>
              </a:spcBef>
              <a:buNone/>
            </a:pPr>
            <a:endParaRPr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barn(inVertical)">
                                      <p:cBhvr>
                                        <p:cTn id="7" dur="5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5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5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500"/>
                                        <p:tgtEl>
                                          <p:spTgt spid="1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Effect transition="in" filter="fade">
                                      <p:cBhvr>
                                        <p:cTn id="27" dur="500"/>
                                        <p:tgtEl>
                                          <p:spTgt spid="1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
                                            <p:txEl>
                                              <p:pRg st="5" end="5"/>
                                            </p:txEl>
                                          </p:spTgt>
                                        </p:tgtEl>
                                        <p:attrNameLst>
                                          <p:attrName>style.visibility</p:attrName>
                                        </p:attrNameLst>
                                      </p:cBhvr>
                                      <p:to>
                                        <p:strVal val="visible"/>
                                      </p:to>
                                    </p:set>
                                    <p:animEffect transition="in" filter="fade">
                                      <p:cBhvr>
                                        <p:cTn id="32" dur="500"/>
                                        <p:tgtEl>
                                          <p:spTgt spid="1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163"/>
        <p:cNvGrpSpPr/>
        <p:nvPr/>
      </p:nvGrpSpPr>
      <p:grpSpPr>
        <a:xfrm>
          <a:off x="0" y="0"/>
          <a:ext cx="0" cy="0"/>
          <a:chOff x="0" y="0"/>
          <a:chExt cx="0" cy="0"/>
        </a:xfrm>
      </p:grpSpPr>
      <p:sp>
        <p:nvSpPr>
          <p:cNvPr id="165" name="Shape 165"/>
          <p:cNvSpPr txBox="1">
            <a:spLocks noGrp="1"/>
          </p:cNvSpPr>
          <p:nvPr>
            <p:ph type="body" idx="1"/>
          </p:nvPr>
        </p:nvSpPr>
        <p:spPr>
          <a:xfrm>
            <a:off x="381000" y="57150"/>
            <a:ext cx="8520600" cy="4613700"/>
          </a:xfrm>
          <a:prstGeom prst="rect">
            <a:avLst/>
          </a:prstGeom>
        </p:spPr>
        <p:txBody>
          <a:bodyPr lIns="91425" tIns="91425" rIns="91425" bIns="91425" anchor="t" anchorCtr="0">
            <a:noAutofit/>
          </a:bodyPr>
          <a:lstStyle/>
          <a:p>
            <a:pPr marL="514350" lvl="0" indent="-285750" rtl="0">
              <a:lnSpc>
                <a:spcPct val="125000"/>
              </a:lnSpc>
              <a:spcBef>
                <a:spcPts val="0"/>
              </a:spcBef>
              <a:buFont typeface="Arial" panose="020B0604020202020204" pitchFamily="34" charset="0"/>
              <a:buChar char="•"/>
            </a:pPr>
            <a:r>
              <a:rPr lang="en" sz="1400" b="1" dirty="0">
                <a:solidFill>
                  <a:schemeClr val="tx1"/>
                </a:solidFill>
              </a:rPr>
              <a:t>Votes according to District’s Group Conscience on Area motions</a:t>
            </a:r>
          </a:p>
          <a:p>
            <a:pPr marL="514350" lvl="0" indent="-285750" rtl="0">
              <a:lnSpc>
                <a:spcPct val="125000"/>
              </a:lnSpc>
              <a:spcBef>
                <a:spcPts val="0"/>
              </a:spcBef>
              <a:buFont typeface="Arial" panose="020B0604020202020204" pitchFamily="34" charset="0"/>
              <a:buChar char="•"/>
            </a:pPr>
            <a:r>
              <a:rPr lang="en" sz="1400" b="1" dirty="0">
                <a:solidFill>
                  <a:schemeClr val="tx1"/>
                </a:solidFill>
              </a:rPr>
              <a:t>Voices questions and/or concerns at Area meetings</a:t>
            </a:r>
          </a:p>
          <a:p>
            <a:pPr marL="514350" lvl="0" indent="-285750" rtl="0">
              <a:lnSpc>
                <a:spcPct val="125000"/>
              </a:lnSpc>
              <a:spcBef>
                <a:spcPts val="0"/>
              </a:spcBef>
              <a:buFont typeface="Arial" panose="020B0604020202020204" pitchFamily="34" charset="0"/>
              <a:buChar char="•"/>
            </a:pPr>
            <a:r>
              <a:rPr lang="en" sz="1400" b="1" dirty="0">
                <a:solidFill>
                  <a:schemeClr val="tx1"/>
                </a:solidFill>
              </a:rPr>
              <a:t>Gives conference report if the delegate cannot be present, and invites the delegate to regular district meetings.</a:t>
            </a:r>
          </a:p>
          <a:p>
            <a:pPr marL="514350" lvl="0" indent="-285750" rtl="0">
              <a:lnSpc>
                <a:spcPct val="125000"/>
              </a:lnSpc>
              <a:spcBef>
                <a:spcPts val="0"/>
              </a:spcBef>
              <a:buFont typeface="Arial" panose="020B0604020202020204" pitchFamily="34" charset="0"/>
              <a:buChar char="•"/>
            </a:pPr>
            <a:r>
              <a:rPr lang="en" sz="1400" b="1" dirty="0">
                <a:solidFill>
                  <a:schemeClr val="tx1"/>
                </a:solidFill>
              </a:rPr>
              <a:t>Helps G.S.R.s make interesting reports to groups, and encourages them to bring new A.A. members to service events.</a:t>
            </a:r>
          </a:p>
          <a:p>
            <a:pPr marL="514350" lvl="0" indent="-285750" rtl="0">
              <a:lnSpc>
                <a:spcPct val="125000"/>
              </a:lnSpc>
              <a:spcBef>
                <a:spcPts val="0"/>
              </a:spcBef>
              <a:buFont typeface="Arial" panose="020B0604020202020204" pitchFamily="34" charset="0"/>
              <a:buChar char="•"/>
            </a:pPr>
            <a:r>
              <a:rPr lang="en" sz="1400" b="1" dirty="0">
                <a:solidFill>
                  <a:schemeClr val="tx1"/>
                </a:solidFill>
              </a:rPr>
              <a:t>Keeps groups informed about Conference-approved books and pamphlets.</a:t>
            </a:r>
          </a:p>
          <a:p>
            <a:pPr marL="514350" lvl="0" indent="-285750" rtl="0">
              <a:lnSpc>
                <a:spcPct val="125000"/>
              </a:lnSpc>
              <a:spcBef>
                <a:spcPts val="0"/>
              </a:spcBef>
              <a:buFont typeface="Arial" panose="020B0604020202020204" pitchFamily="34" charset="0"/>
              <a:buChar char="•"/>
            </a:pPr>
            <a:r>
              <a:rPr lang="en" sz="1400" b="1" dirty="0">
                <a:solidFill>
                  <a:schemeClr val="tx1"/>
                </a:solidFill>
              </a:rPr>
              <a:t>Organizes workshops and/or sharing sessions on service activities.</a:t>
            </a:r>
          </a:p>
          <a:p>
            <a:pPr marL="514350" lvl="0" indent="-285750" rtl="0">
              <a:lnSpc>
                <a:spcPct val="125000"/>
              </a:lnSpc>
              <a:spcBef>
                <a:spcPts val="0"/>
              </a:spcBef>
              <a:buFont typeface="Arial" panose="020B0604020202020204" pitchFamily="34" charset="0"/>
              <a:buChar char="•"/>
            </a:pPr>
            <a:r>
              <a:rPr lang="en" sz="1400" b="1" dirty="0">
                <a:solidFill>
                  <a:schemeClr val="tx1"/>
                </a:solidFill>
              </a:rPr>
              <a:t>Regularly keeps in touch with the alternate D.C.M. and the delegate</a:t>
            </a:r>
          </a:p>
          <a:p>
            <a:pPr marL="514350" lvl="0" indent="-285750" rtl="0">
              <a:lnSpc>
                <a:spcPct val="125000"/>
              </a:lnSpc>
              <a:spcBef>
                <a:spcPts val="0"/>
              </a:spcBef>
              <a:buFont typeface="Arial" panose="020B0604020202020204" pitchFamily="34" charset="0"/>
              <a:buChar char="•"/>
            </a:pPr>
            <a:r>
              <a:rPr lang="en" sz="1400" b="1" dirty="0">
                <a:solidFill>
                  <a:schemeClr val="tx1"/>
                </a:solidFill>
              </a:rPr>
              <a:t>Brings Traditions problems to the attention of the delegate.</a:t>
            </a:r>
          </a:p>
          <a:p>
            <a:pPr marL="514350" lvl="0" indent="-285750">
              <a:lnSpc>
                <a:spcPct val="125000"/>
              </a:lnSpc>
              <a:spcBef>
                <a:spcPts val="0"/>
              </a:spcBef>
              <a:buFont typeface="Arial" panose="020B0604020202020204" pitchFamily="34" charset="0"/>
              <a:buChar char="•"/>
            </a:pPr>
            <a:r>
              <a:rPr lang="en" sz="1400" b="1" dirty="0">
                <a:solidFill>
                  <a:schemeClr val="tx1"/>
                </a:solidFill>
              </a:rPr>
              <a:t>Makes a regular practice of talking to groups (new and old) on the responsibilities of general service work.</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
                                            <p:txEl>
                                              <p:pRg st="1" end="1"/>
                                            </p:txEl>
                                          </p:spTgt>
                                        </p:tgtEl>
                                        <p:attrNameLst>
                                          <p:attrName>style.visibility</p:attrName>
                                        </p:attrNameLst>
                                      </p:cBhvr>
                                      <p:to>
                                        <p:strVal val="visible"/>
                                      </p:to>
                                    </p:set>
                                    <p:animEffect transition="in" filter="fade">
                                      <p:cBhvr>
                                        <p:cTn id="7" dur="500"/>
                                        <p:tgtEl>
                                          <p:spTgt spid="1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5">
                                            <p:txEl>
                                              <p:pRg st="2" end="2"/>
                                            </p:txEl>
                                          </p:spTgt>
                                        </p:tgtEl>
                                        <p:attrNameLst>
                                          <p:attrName>style.visibility</p:attrName>
                                        </p:attrNameLst>
                                      </p:cBhvr>
                                      <p:to>
                                        <p:strVal val="visible"/>
                                      </p:to>
                                    </p:set>
                                    <p:animEffect transition="in" filter="fade">
                                      <p:cBhvr>
                                        <p:cTn id="12" dur="500"/>
                                        <p:tgtEl>
                                          <p:spTgt spid="1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5">
                                            <p:txEl>
                                              <p:pRg st="3" end="3"/>
                                            </p:txEl>
                                          </p:spTgt>
                                        </p:tgtEl>
                                        <p:attrNameLst>
                                          <p:attrName>style.visibility</p:attrName>
                                        </p:attrNameLst>
                                      </p:cBhvr>
                                      <p:to>
                                        <p:strVal val="visible"/>
                                      </p:to>
                                    </p:set>
                                    <p:animEffect transition="in" filter="fade">
                                      <p:cBhvr>
                                        <p:cTn id="17" dur="500"/>
                                        <p:tgtEl>
                                          <p:spTgt spid="16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5">
                                            <p:txEl>
                                              <p:pRg st="4" end="4"/>
                                            </p:txEl>
                                          </p:spTgt>
                                        </p:tgtEl>
                                        <p:attrNameLst>
                                          <p:attrName>style.visibility</p:attrName>
                                        </p:attrNameLst>
                                      </p:cBhvr>
                                      <p:to>
                                        <p:strVal val="visible"/>
                                      </p:to>
                                    </p:set>
                                    <p:animEffect transition="in" filter="fade">
                                      <p:cBhvr>
                                        <p:cTn id="22" dur="500"/>
                                        <p:tgtEl>
                                          <p:spTgt spid="16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5">
                                            <p:txEl>
                                              <p:pRg st="5" end="5"/>
                                            </p:txEl>
                                          </p:spTgt>
                                        </p:tgtEl>
                                        <p:attrNameLst>
                                          <p:attrName>style.visibility</p:attrName>
                                        </p:attrNameLst>
                                      </p:cBhvr>
                                      <p:to>
                                        <p:strVal val="visible"/>
                                      </p:to>
                                    </p:set>
                                    <p:animEffect transition="in" filter="fade">
                                      <p:cBhvr>
                                        <p:cTn id="27" dur="500"/>
                                        <p:tgtEl>
                                          <p:spTgt spid="16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5">
                                            <p:txEl>
                                              <p:pRg st="6" end="6"/>
                                            </p:txEl>
                                          </p:spTgt>
                                        </p:tgtEl>
                                        <p:attrNameLst>
                                          <p:attrName>style.visibility</p:attrName>
                                        </p:attrNameLst>
                                      </p:cBhvr>
                                      <p:to>
                                        <p:strVal val="visible"/>
                                      </p:to>
                                    </p:set>
                                    <p:animEffect transition="in" filter="fade">
                                      <p:cBhvr>
                                        <p:cTn id="32" dur="500"/>
                                        <p:tgtEl>
                                          <p:spTgt spid="16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5">
                                            <p:txEl>
                                              <p:pRg st="7" end="7"/>
                                            </p:txEl>
                                          </p:spTgt>
                                        </p:tgtEl>
                                        <p:attrNameLst>
                                          <p:attrName>style.visibility</p:attrName>
                                        </p:attrNameLst>
                                      </p:cBhvr>
                                      <p:to>
                                        <p:strVal val="visible"/>
                                      </p:to>
                                    </p:set>
                                    <p:animEffect transition="in" filter="fade">
                                      <p:cBhvr>
                                        <p:cTn id="37" dur="500"/>
                                        <p:tgtEl>
                                          <p:spTgt spid="16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5">
                                            <p:txEl>
                                              <p:pRg st="8" end="8"/>
                                            </p:txEl>
                                          </p:spTgt>
                                        </p:tgtEl>
                                        <p:attrNameLst>
                                          <p:attrName>style.visibility</p:attrName>
                                        </p:attrNameLst>
                                      </p:cBhvr>
                                      <p:to>
                                        <p:strVal val="visible"/>
                                      </p:to>
                                    </p:set>
                                    <p:animEffect transition="in" filter="fade">
                                      <p:cBhvr>
                                        <p:cTn id="42" dur="500"/>
                                        <p:tgtEl>
                                          <p:spTgt spid="1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D41E-37AA-4018-987A-17C425343ABB}"/>
              </a:ext>
            </a:extLst>
          </p:cNvPr>
          <p:cNvSpPr>
            <a:spLocks noGrp="1"/>
          </p:cNvSpPr>
          <p:nvPr>
            <p:ph type="title"/>
          </p:nvPr>
        </p:nvSpPr>
        <p:spPr>
          <a:xfrm>
            <a:off x="311700" y="38453"/>
            <a:ext cx="8520599" cy="572699"/>
          </a:xfrm>
        </p:spPr>
        <p:txBody>
          <a:bodyPr/>
          <a:lstStyle/>
          <a:p>
            <a:pPr algn="ctr"/>
            <a:r>
              <a:rPr lang="en-US" sz="2400" b="1" dirty="0"/>
              <a:t>The PEI /NB Area of Alcoholics Anonymous Welcomes you</a:t>
            </a:r>
            <a:r>
              <a:rPr lang="en-US" sz="3200" dirty="0"/>
              <a:t>!</a:t>
            </a:r>
          </a:p>
        </p:txBody>
      </p:sp>
      <p:sp>
        <p:nvSpPr>
          <p:cNvPr id="4" name="TextBox 3">
            <a:extLst>
              <a:ext uri="{FF2B5EF4-FFF2-40B4-BE49-F238E27FC236}">
                <a16:creationId xmlns:a16="http://schemas.microsoft.com/office/drawing/2014/main" id="{61E7B8DF-8ED4-4D9C-BB14-B1D817DA16BA}"/>
              </a:ext>
            </a:extLst>
          </p:cNvPr>
          <p:cNvSpPr txBox="1"/>
          <p:nvPr/>
        </p:nvSpPr>
        <p:spPr>
          <a:xfrm>
            <a:off x="5305835" y="971550"/>
            <a:ext cx="3816900" cy="3754874"/>
          </a:xfrm>
          <a:prstGeom prst="rect">
            <a:avLst/>
          </a:prstGeom>
          <a:noFill/>
        </p:spPr>
        <p:txBody>
          <a:bodyPr wrap="square" rtlCol="0">
            <a:spAutoFit/>
          </a:bodyPr>
          <a:lstStyle/>
          <a:p>
            <a:r>
              <a:rPr lang="en-US" b="1" dirty="0"/>
              <a:t>Area 81 encompasses the geographical area of New Brunswick and Prince Edward Island, plus one group in Nova Scotia, and is comprised of twelve (12) Districts. </a:t>
            </a:r>
          </a:p>
          <a:p>
            <a:endParaRPr lang="en-US" b="1" dirty="0"/>
          </a:p>
          <a:p>
            <a:r>
              <a:rPr lang="en-US" b="1" dirty="0"/>
              <a:t>As a participant in the activities of Area Service you will find many new and exciting opportunities to help carry the message of A.A. to your companions in recovery as well as to the alcoholic who still suffers.</a:t>
            </a:r>
          </a:p>
          <a:p>
            <a:endParaRPr lang="en-US" b="1" dirty="0"/>
          </a:p>
          <a:p>
            <a:r>
              <a:rPr lang="en-US" b="1" dirty="0"/>
              <a:t>The Area belongs to each of us as members of A.A. The experience of its past and hope of its future has been entrusted to each of us.</a:t>
            </a:r>
          </a:p>
          <a:p>
            <a:endParaRPr lang="en-US" dirty="0"/>
          </a:p>
        </p:txBody>
      </p:sp>
      <p:pic>
        <p:nvPicPr>
          <p:cNvPr id="8" name="Picture 7">
            <a:extLst>
              <a:ext uri="{FF2B5EF4-FFF2-40B4-BE49-F238E27FC236}">
                <a16:creationId xmlns:a16="http://schemas.microsoft.com/office/drawing/2014/main" id="{A6331659-AFD5-4708-BBB2-F87F6CE031B1}"/>
              </a:ext>
            </a:extLst>
          </p:cNvPr>
          <p:cNvPicPr>
            <a:picLocks noChangeAspect="1"/>
          </p:cNvPicPr>
          <p:nvPr/>
        </p:nvPicPr>
        <p:blipFill>
          <a:blip r:embed="rId3"/>
          <a:stretch>
            <a:fillRect/>
          </a:stretch>
        </p:blipFill>
        <p:spPr>
          <a:xfrm>
            <a:off x="0" y="1105460"/>
            <a:ext cx="5181600" cy="3269870"/>
          </a:xfrm>
          <a:prstGeom prst="rect">
            <a:avLst/>
          </a:prstGeom>
        </p:spPr>
      </p:pic>
    </p:spTree>
    <p:extLst>
      <p:ext uri="{BB962C8B-B14F-4D97-AF65-F5344CB8AC3E}">
        <p14:creationId xmlns:p14="http://schemas.microsoft.com/office/powerpoint/2010/main" val="211047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247550" y="113525"/>
            <a:ext cx="8520600" cy="781825"/>
          </a:xfrm>
          <a:prstGeom prst="rect">
            <a:avLst/>
          </a:prstGeom>
        </p:spPr>
        <p:txBody>
          <a:bodyPr lIns="91425" tIns="91425" rIns="91425" bIns="91425" anchor="t" anchorCtr="0">
            <a:noAutofit/>
          </a:bodyPr>
          <a:lstStyle/>
          <a:p>
            <a:pPr lvl="0">
              <a:spcBef>
                <a:spcPts val="0"/>
              </a:spcBef>
              <a:buNone/>
            </a:pPr>
            <a:r>
              <a:rPr lang="en" sz="1600" b="1" dirty="0"/>
              <a:t>District Chair Person:  The primary responsibility of the Chairperson is to ensure the monthly business meeting is conducted efficiently</a:t>
            </a:r>
          </a:p>
          <a:p>
            <a:pPr lvl="0">
              <a:spcBef>
                <a:spcPts val="0"/>
              </a:spcBef>
              <a:buNone/>
            </a:pPr>
            <a:endParaRPr dirty="0"/>
          </a:p>
        </p:txBody>
      </p:sp>
      <p:sp>
        <p:nvSpPr>
          <p:cNvPr id="171" name="Shape 171"/>
          <p:cNvSpPr txBox="1">
            <a:spLocks noGrp="1"/>
          </p:cNvSpPr>
          <p:nvPr>
            <p:ph type="body" idx="1"/>
          </p:nvPr>
        </p:nvSpPr>
        <p:spPr>
          <a:xfrm>
            <a:off x="271613" y="742950"/>
            <a:ext cx="8520600" cy="3830700"/>
          </a:xfrm>
          <a:prstGeom prst="rect">
            <a:avLst/>
          </a:prstGeom>
        </p:spPr>
        <p:txBody>
          <a:bodyPr lIns="91425" tIns="91425" rIns="91425" bIns="91425" anchor="t" anchorCtr="0">
            <a:noAutofit/>
          </a:bodyPr>
          <a:lstStyle/>
          <a:p>
            <a:pPr marL="457200" lvl="0" indent="-317500" rtl="0">
              <a:spcBef>
                <a:spcPts val="0"/>
              </a:spcBef>
              <a:buSzPct val="100000"/>
              <a:buFont typeface="Arial" panose="020B0604020202020204" pitchFamily="34" charset="0"/>
              <a:buChar char="•"/>
            </a:pPr>
            <a:r>
              <a:rPr lang="en" sz="1400" b="1" dirty="0">
                <a:solidFill>
                  <a:schemeClr val="tx1"/>
                </a:solidFill>
              </a:rPr>
              <a:t>Chairs the monthly General Service Representative meeting in accordance with Roberts' Rules of Order, while keeping the meeting focus on AA's primary purpose of carrying the message to the still sick and suffering.  </a:t>
            </a:r>
          </a:p>
          <a:p>
            <a:pPr marL="457200" lvl="0" indent="-317500" rtl="0">
              <a:spcBef>
                <a:spcPts val="0"/>
              </a:spcBef>
              <a:buSzPct val="100000"/>
              <a:buFont typeface="Arial" panose="020B0604020202020204" pitchFamily="34" charset="0"/>
              <a:buChar char="•"/>
            </a:pPr>
            <a:r>
              <a:rPr lang="en" sz="1400" b="1" dirty="0">
                <a:solidFill>
                  <a:schemeClr val="tx1"/>
                </a:solidFill>
              </a:rPr>
              <a:t>Prepares meeting agenda based on the previous month's minutes and the submission of new business proposals.  </a:t>
            </a:r>
          </a:p>
          <a:p>
            <a:pPr marL="457200" lvl="0" indent="-317500" rtl="0">
              <a:spcBef>
                <a:spcPts val="0"/>
              </a:spcBef>
              <a:buSzPct val="100000"/>
              <a:buFont typeface="Arial" panose="020B0604020202020204" pitchFamily="34" charset="0"/>
              <a:buChar char="•"/>
            </a:pPr>
            <a:r>
              <a:rPr lang="en" sz="1400" b="1" dirty="0">
                <a:solidFill>
                  <a:schemeClr val="tx1"/>
                </a:solidFill>
              </a:rPr>
              <a:t>Schedules and chairs a monthly District Officers meeting which meets prior to the District meeting. (The District Officers meeting discusses and reviews operational issues affecting the business of the District, and reviews the upcoming agenda.)  </a:t>
            </a:r>
          </a:p>
          <a:p>
            <a:pPr marL="457200" lvl="0" indent="-317500" rtl="0">
              <a:spcBef>
                <a:spcPts val="0"/>
              </a:spcBef>
              <a:buSzPct val="100000"/>
              <a:buFont typeface="Arial" panose="020B0604020202020204" pitchFamily="34" charset="0"/>
              <a:buChar char="•"/>
            </a:pPr>
            <a:r>
              <a:rPr lang="en" sz="1400" b="1" dirty="0">
                <a:solidFill>
                  <a:schemeClr val="tx1"/>
                </a:solidFill>
              </a:rPr>
              <a:t>Relies on AA's Traditions and Concepts to help resolve questions or conflicts, which may arise. </a:t>
            </a:r>
          </a:p>
          <a:p>
            <a:pPr marL="457200" lvl="0" indent="-317500" rtl="0">
              <a:spcBef>
                <a:spcPts val="0"/>
              </a:spcBef>
              <a:buSzPct val="100000"/>
              <a:buFont typeface="Arial" panose="020B0604020202020204" pitchFamily="34" charset="0"/>
              <a:buChar char="•"/>
            </a:pPr>
            <a:r>
              <a:rPr lang="en" sz="1400" b="1" dirty="0">
                <a:solidFill>
                  <a:schemeClr val="tx1"/>
                </a:solidFill>
              </a:rPr>
              <a:t>Works closely with other Officers and District Committee Members </a:t>
            </a:r>
          </a:p>
          <a:p>
            <a:pPr marL="457200" lvl="0" indent="-317500" rtl="0">
              <a:spcBef>
                <a:spcPts val="0"/>
              </a:spcBef>
              <a:buSzPct val="100000"/>
              <a:buFont typeface="Arial" panose="020B0604020202020204" pitchFamily="34" charset="0"/>
              <a:buChar char="•"/>
            </a:pPr>
            <a:r>
              <a:rPr lang="en" sz="1400" b="1" dirty="0">
                <a:solidFill>
                  <a:schemeClr val="tx1"/>
                </a:solidFill>
              </a:rPr>
              <a:t>Forms Ad Hoc committees to review special concerns as required. </a:t>
            </a:r>
          </a:p>
          <a:p>
            <a:pPr marL="457200" lvl="0" indent="-317500">
              <a:buFont typeface="Arial" panose="020B0604020202020204" pitchFamily="34" charset="0"/>
              <a:buChar char="•"/>
            </a:pPr>
            <a:r>
              <a:rPr lang="en" sz="1400" b="1" dirty="0">
                <a:solidFill>
                  <a:schemeClr val="tx1"/>
                </a:solidFill>
              </a:rPr>
              <a:t>Has one vote at District General Service Representative Meetings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50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Effect transition="in" filter="fade">
                                      <p:cBhvr>
                                        <p:cTn id="12" dur="500"/>
                                        <p:tgtEl>
                                          <p:spTgt spid="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Effect transition="in" filter="fade">
                                      <p:cBhvr>
                                        <p:cTn id="17" dur="500"/>
                                        <p:tgtEl>
                                          <p:spTgt spid="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1">
                                            <p:txEl>
                                              <p:pRg st="3" end="3"/>
                                            </p:txEl>
                                          </p:spTgt>
                                        </p:tgtEl>
                                        <p:attrNameLst>
                                          <p:attrName>style.visibility</p:attrName>
                                        </p:attrNameLst>
                                      </p:cBhvr>
                                      <p:to>
                                        <p:strVal val="visible"/>
                                      </p:to>
                                    </p:set>
                                    <p:animEffect transition="in" filter="fade">
                                      <p:cBhvr>
                                        <p:cTn id="22" dur="500"/>
                                        <p:tgtEl>
                                          <p:spTgt spid="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1">
                                            <p:txEl>
                                              <p:pRg st="4" end="4"/>
                                            </p:txEl>
                                          </p:spTgt>
                                        </p:tgtEl>
                                        <p:attrNameLst>
                                          <p:attrName>style.visibility</p:attrName>
                                        </p:attrNameLst>
                                      </p:cBhvr>
                                      <p:to>
                                        <p:strVal val="visible"/>
                                      </p:to>
                                    </p:set>
                                    <p:animEffect transition="in" filter="fade">
                                      <p:cBhvr>
                                        <p:cTn id="27" dur="500"/>
                                        <p:tgtEl>
                                          <p:spTgt spid="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1">
                                            <p:txEl>
                                              <p:pRg st="5" end="5"/>
                                            </p:txEl>
                                          </p:spTgt>
                                        </p:tgtEl>
                                        <p:attrNameLst>
                                          <p:attrName>style.visibility</p:attrName>
                                        </p:attrNameLst>
                                      </p:cBhvr>
                                      <p:to>
                                        <p:strVal val="visible"/>
                                      </p:to>
                                    </p:set>
                                    <p:animEffect transition="in" filter="fade">
                                      <p:cBhvr>
                                        <p:cTn id="32" dur="500"/>
                                        <p:tgtEl>
                                          <p:spTgt spid="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1">
                                            <p:txEl>
                                              <p:pRg st="6" end="6"/>
                                            </p:txEl>
                                          </p:spTgt>
                                        </p:tgtEl>
                                        <p:attrNameLst>
                                          <p:attrName>style.visibility</p:attrName>
                                        </p:attrNameLst>
                                      </p:cBhvr>
                                      <p:to>
                                        <p:strVal val="visible"/>
                                      </p:to>
                                    </p:set>
                                    <p:animEffect transition="in" filter="fade">
                                      <p:cBhvr>
                                        <p:cTn id="37" dur="500"/>
                                        <p:tgtEl>
                                          <p:spTgt spid="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102950"/>
            <a:ext cx="8520600" cy="572700"/>
          </a:xfrm>
          <a:prstGeom prst="rect">
            <a:avLst/>
          </a:prstGeom>
        </p:spPr>
        <p:txBody>
          <a:bodyPr lIns="91425" tIns="91425" rIns="91425" bIns="91425" anchor="t" anchorCtr="0">
            <a:noAutofit/>
          </a:bodyPr>
          <a:lstStyle/>
          <a:p>
            <a:pPr lvl="0" algn="ctr">
              <a:spcBef>
                <a:spcPts val="0"/>
              </a:spcBef>
              <a:buNone/>
            </a:pPr>
            <a:r>
              <a:rPr lang="en" sz="1600" b="1" dirty="0"/>
              <a:t>District Treasurer</a:t>
            </a:r>
          </a:p>
        </p:txBody>
      </p:sp>
      <p:sp>
        <p:nvSpPr>
          <p:cNvPr id="177" name="Shape 177"/>
          <p:cNvSpPr txBox="1">
            <a:spLocks noGrp="1"/>
          </p:cNvSpPr>
          <p:nvPr>
            <p:ph type="body" idx="1"/>
          </p:nvPr>
        </p:nvSpPr>
        <p:spPr>
          <a:xfrm>
            <a:off x="311700" y="675650"/>
            <a:ext cx="8520600" cy="4467900"/>
          </a:xfrm>
          <a:prstGeom prst="rect">
            <a:avLst/>
          </a:prstGeom>
        </p:spPr>
        <p:txBody>
          <a:bodyPr lIns="91425" tIns="91425" rIns="91425" bIns="91425" anchor="t" anchorCtr="0">
            <a:noAutofit/>
          </a:bodyPr>
          <a:lstStyle/>
          <a:p>
            <a:pPr marL="457200" lvl="0" indent="-317500" rtl="0">
              <a:spcBef>
                <a:spcPts val="0"/>
              </a:spcBef>
              <a:buSzPct val="100000"/>
              <a:buFont typeface="Arial" panose="020B0604020202020204" pitchFamily="34" charset="0"/>
              <a:buChar char="•"/>
            </a:pPr>
            <a:r>
              <a:rPr lang="en" sz="1400" b="1" dirty="0">
                <a:solidFill>
                  <a:schemeClr val="tx1"/>
                </a:solidFill>
              </a:rPr>
              <a:t>Opens a non-interest bearing checking account requiring two signatures on all checks; submits and updates a signature card to authorise four signatures (Treasurer, Chairperson, Recording Secretary and another district officer) </a:t>
            </a:r>
          </a:p>
          <a:p>
            <a:pPr marL="457200" lvl="0" indent="-317500" rtl="0">
              <a:spcBef>
                <a:spcPts val="0"/>
              </a:spcBef>
              <a:buSzPct val="100000"/>
              <a:buFont typeface="Arial" panose="020B0604020202020204" pitchFamily="34" charset="0"/>
              <a:buChar char="•"/>
            </a:pPr>
            <a:r>
              <a:rPr lang="en" sz="1400" b="1" dirty="0">
                <a:solidFill>
                  <a:schemeClr val="tx1"/>
                </a:solidFill>
              </a:rPr>
              <a:t>Assists in the preparation and presentation of the annual budget. Prepares and distributes budget request forms.  </a:t>
            </a:r>
          </a:p>
          <a:p>
            <a:pPr marL="457200" lvl="0" indent="-317500" rtl="0">
              <a:spcBef>
                <a:spcPts val="0"/>
              </a:spcBef>
              <a:buSzPct val="100000"/>
              <a:buFont typeface="Arial" panose="020B0604020202020204" pitchFamily="34" charset="0"/>
              <a:buChar char="•"/>
            </a:pPr>
            <a:r>
              <a:rPr lang="en" sz="1400" b="1" dirty="0">
                <a:solidFill>
                  <a:schemeClr val="tx1"/>
                </a:solidFill>
              </a:rPr>
              <a:t>Provides contribution envelopes for distribution to groups. </a:t>
            </a:r>
          </a:p>
          <a:p>
            <a:pPr marL="457200" lvl="0" indent="-317500" rtl="0">
              <a:spcBef>
                <a:spcPts val="0"/>
              </a:spcBef>
              <a:buSzPct val="100000"/>
              <a:buFont typeface="Arial" panose="020B0604020202020204" pitchFamily="34" charset="0"/>
              <a:buChar char="•"/>
            </a:pPr>
            <a:r>
              <a:rPr lang="en" sz="1400" b="1" dirty="0">
                <a:solidFill>
                  <a:schemeClr val="tx1"/>
                </a:solidFill>
              </a:rPr>
              <a:t>Maintains a record of and deposits moneys received  </a:t>
            </a:r>
          </a:p>
          <a:p>
            <a:pPr marL="457200" lvl="0" indent="-317500" rtl="0">
              <a:spcBef>
                <a:spcPts val="0"/>
              </a:spcBef>
              <a:buSzPct val="100000"/>
              <a:buFont typeface="Arial" panose="020B0604020202020204" pitchFamily="34" charset="0"/>
              <a:buChar char="•"/>
            </a:pPr>
            <a:r>
              <a:rPr lang="en" sz="1400" b="1" dirty="0">
                <a:solidFill>
                  <a:schemeClr val="tx1"/>
                </a:solidFill>
              </a:rPr>
              <a:t>Maintains a record of and pays all authorized expenses.  </a:t>
            </a:r>
          </a:p>
          <a:p>
            <a:pPr marL="457200" lvl="0" indent="-317500" rtl="0">
              <a:spcBef>
                <a:spcPts val="0"/>
              </a:spcBef>
              <a:buSzPct val="100000"/>
              <a:buFont typeface="Arial" panose="020B0604020202020204" pitchFamily="34" charset="0"/>
              <a:buChar char="•"/>
            </a:pPr>
            <a:r>
              <a:rPr lang="en" sz="1400" b="1" dirty="0">
                <a:solidFill>
                  <a:schemeClr val="tx1"/>
                </a:solidFill>
              </a:rPr>
              <a:t>Balances checkbook. </a:t>
            </a:r>
          </a:p>
          <a:p>
            <a:pPr marL="457200" lvl="0" indent="-317500" rtl="0">
              <a:spcBef>
                <a:spcPts val="0"/>
              </a:spcBef>
              <a:buSzPct val="100000"/>
              <a:buFont typeface="Arial" panose="020B0604020202020204" pitchFamily="34" charset="0"/>
              <a:buChar char="•"/>
            </a:pPr>
            <a:r>
              <a:rPr lang="en" sz="1400" b="1" dirty="0">
                <a:solidFill>
                  <a:schemeClr val="tx1"/>
                </a:solidFill>
              </a:rPr>
              <a:t>Prepares and distributes a monthly written report which includes the “to date” budget line-item balances.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5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fade">
                                      <p:cBhvr>
                                        <p:cTn id="12" dur="500"/>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fade">
                                      <p:cBhvr>
                                        <p:cTn id="17" dur="500"/>
                                        <p:tgtEl>
                                          <p:spTgt spid="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Effect transition="in" filter="fade">
                                      <p:cBhvr>
                                        <p:cTn id="22" dur="500"/>
                                        <p:tgtEl>
                                          <p:spTgt spid="1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7">
                                            <p:txEl>
                                              <p:pRg st="4" end="4"/>
                                            </p:txEl>
                                          </p:spTgt>
                                        </p:tgtEl>
                                        <p:attrNameLst>
                                          <p:attrName>style.visibility</p:attrName>
                                        </p:attrNameLst>
                                      </p:cBhvr>
                                      <p:to>
                                        <p:strVal val="visible"/>
                                      </p:to>
                                    </p:set>
                                    <p:animEffect transition="in" filter="fade">
                                      <p:cBhvr>
                                        <p:cTn id="27" dur="500"/>
                                        <p:tgtEl>
                                          <p:spTgt spid="1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7">
                                            <p:txEl>
                                              <p:pRg st="5" end="5"/>
                                            </p:txEl>
                                          </p:spTgt>
                                        </p:tgtEl>
                                        <p:attrNameLst>
                                          <p:attrName>style.visibility</p:attrName>
                                        </p:attrNameLst>
                                      </p:cBhvr>
                                      <p:to>
                                        <p:strVal val="visible"/>
                                      </p:to>
                                    </p:set>
                                    <p:animEffect transition="in" filter="fade">
                                      <p:cBhvr>
                                        <p:cTn id="32" dur="500"/>
                                        <p:tgtEl>
                                          <p:spTgt spid="1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7">
                                            <p:txEl>
                                              <p:pRg st="6" end="6"/>
                                            </p:txEl>
                                          </p:spTgt>
                                        </p:tgtEl>
                                        <p:attrNameLst>
                                          <p:attrName>style.visibility</p:attrName>
                                        </p:attrNameLst>
                                      </p:cBhvr>
                                      <p:to>
                                        <p:strVal val="visible"/>
                                      </p:to>
                                    </p:set>
                                    <p:animEffect transition="in" filter="fade">
                                      <p:cBhvr>
                                        <p:cTn id="37" dur="500"/>
                                        <p:tgtEl>
                                          <p:spTgt spid="1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438150"/>
            <a:ext cx="8520599" cy="3416400"/>
          </a:xfrm>
        </p:spPr>
        <p:txBody>
          <a:bodyPr/>
          <a:lstStyle/>
          <a:p>
            <a:pPr marL="457200" lvl="0" indent="-317500">
              <a:buFont typeface="Arial" panose="020B0604020202020204" pitchFamily="34" charset="0"/>
              <a:buChar char="•"/>
            </a:pPr>
            <a:r>
              <a:rPr lang="en-CA" sz="1400" b="1" dirty="0">
                <a:solidFill>
                  <a:schemeClr val="tx1"/>
                </a:solidFill>
              </a:rPr>
              <a:t>Also is prepared for a semi-annual review of Records by the Finance Review Committee held prior to the June and December GSR meetings. </a:t>
            </a:r>
          </a:p>
          <a:p>
            <a:pPr marL="457200" lvl="0" indent="-317500">
              <a:buFont typeface="Arial" panose="020B0604020202020204" pitchFamily="34" charset="0"/>
              <a:buChar char="•"/>
            </a:pPr>
            <a:r>
              <a:rPr lang="en-CA" sz="1400" b="1" dirty="0">
                <a:solidFill>
                  <a:schemeClr val="tx1"/>
                </a:solidFill>
              </a:rPr>
              <a:t> Keeps a file of important materials and reports, as well as any helpful information to turn over to the next treasurer. </a:t>
            </a:r>
          </a:p>
          <a:p>
            <a:pPr marL="457200" lvl="0" indent="-317500">
              <a:buFont typeface="Arial" panose="020B0604020202020204" pitchFamily="34" charset="0"/>
              <a:buChar char="•"/>
            </a:pPr>
            <a:r>
              <a:rPr lang="en-CA" sz="1400" b="1" dirty="0">
                <a:solidFill>
                  <a:schemeClr val="tx1"/>
                </a:solidFill>
              </a:rPr>
              <a:t>Must submit a budget and attend the annual budget meeting.   </a:t>
            </a:r>
          </a:p>
          <a:p>
            <a:pPr marL="457200" lvl="0" indent="-317500">
              <a:buFont typeface="Arial" panose="020B0604020202020204" pitchFamily="34" charset="0"/>
              <a:buChar char="•"/>
            </a:pPr>
            <a:r>
              <a:rPr lang="en-CA" sz="1400" b="1" dirty="0">
                <a:solidFill>
                  <a:schemeClr val="tx1"/>
                </a:solidFill>
              </a:rPr>
              <a:t>Has one vote at District General Service Representative meeting</a:t>
            </a:r>
          </a:p>
          <a:p>
            <a:pPr marL="285750" lvl="0" indent="-285750">
              <a:buFont typeface="Arial" panose="020B0604020202020204" pitchFamily="34" charset="0"/>
              <a:buChar char="•"/>
            </a:pPr>
            <a:endParaRPr lang="en-CA" dirty="0"/>
          </a:p>
          <a:p>
            <a:endParaRPr lang="en-US" dirty="0"/>
          </a:p>
        </p:txBody>
      </p:sp>
    </p:spTree>
    <p:extLst>
      <p:ext uri="{BB962C8B-B14F-4D97-AF65-F5344CB8AC3E}">
        <p14:creationId xmlns:p14="http://schemas.microsoft.com/office/powerpoint/2010/main" val="25679723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90725"/>
            <a:ext cx="8520600" cy="572700"/>
          </a:xfrm>
          <a:prstGeom prst="rect">
            <a:avLst/>
          </a:prstGeom>
        </p:spPr>
        <p:txBody>
          <a:bodyPr lIns="91425" tIns="91425" rIns="91425" bIns="91425" anchor="t" anchorCtr="0">
            <a:noAutofit/>
          </a:bodyPr>
          <a:lstStyle/>
          <a:p>
            <a:pPr lvl="0" algn="ctr">
              <a:spcBef>
                <a:spcPts val="0"/>
              </a:spcBef>
              <a:buNone/>
            </a:pPr>
            <a:r>
              <a:rPr lang="en" sz="1800" b="1" dirty="0"/>
              <a:t>District Recording Secretary</a:t>
            </a:r>
          </a:p>
        </p:txBody>
      </p:sp>
      <p:sp>
        <p:nvSpPr>
          <p:cNvPr id="5" name="Shape 189">
            <a:extLst>
              <a:ext uri="{FF2B5EF4-FFF2-40B4-BE49-F238E27FC236}">
                <a16:creationId xmlns:a16="http://schemas.microsoft.com/office/drawing/2014/main" id="{A67DA235-08B2-44FE-A3FD-6BF1E415D7FD}"/>
              </a:ext>
            </a:extLst>
          </p:cNvPr>
          <p:cNvSpPr txBox="1">
            <a:spLocks noGrp="1"/>
          </p:cNvSpPr>
          <p:nvPr>
            <p:ph type="body" idx="1"/>
          </p:nvPr>
        </p:nvSpPr>
        <p:spPr>
          <a:xfrm>
            <a:off x="311700" y="438150"/>
            <a:ext cx="8520600" cy="4298100"/>
          </a:xfrm>
          <a:prstGeom prst="rect">
            <a:avLst/>
          </a:prstGeom>
        </p:spPr>
        <p:txBody>
          <a:bodyPr lIns="91425" tIns="91425" rIns="91425" bIns="91425" anchor="t" anchorCtr="0">
            <a:noAutofit/>
          </a:bodyPr>
          <a:lstStyle/>
          <a:p>
            <a:pPr marL="457200" lvl="0" indent="-317500" rtl="0">
              <a:spcBef>
                <a:spcPts val="0"/>
              </a:spcBef>
              <a:buSzPct val="100000"/>
              <a:buFont typeface="Arial" panose="020B0604020202020204" pitchFamily="34" charset="0"/>
              <a:buChar char="•"/>
            </a:pPr>
            <a:r>
              <a:rPr lang="en" sz="1400" b="1" dirty="0">
                <a:solidFill>
                  <a:schemeClr val="tx1"/>
                </a:solidFill>
              </a:rPr>
              <a:t>Records and transcribes minutes of the District meeting, paying particular attention to the wording of all motions, voting results and attendance. </a:t>
            </a:r>
          </a:p>
          <a:p>
            <a:pPr marL="457200" lvl="0" indent="-317500" rtl="0">
              <a:spcBef>
                <a:spcPts val="0"/>
              </a:spcBef>
              <a:buSzPct val="100000"/>
              <a:buFont typeface="Arial" panose="020B0604020202020204" pitchFamily="34" charset="0"/>
              <a:buChar char="•"/>
            </a:pPr>
            <a:r>
              <a:rPr lang="en" sz="1400" b="1" dirty="0">
                <a:solidFill>
                  <a:schemeClr val="tx1"/>
                </a:solidFill>
              </a:rPr>
              <a:t>Provides copies of the minutes (monthly), copies of the Group Donation Guidelines (quarterly), and copies of the District Service Guidelines (yearly), to the District meeting.  </a:t>
            </a:r>
          </a:p>
          <a:p>
            <a:pPr marL="457200" lvl="0" indent="-317500" rtl="0">
              <a:spcBef>
                <a:spcPts val="0"/>
              </a:spcBef>
              <a:buSzPct val="100000"/>
              <a:buFont typeface="Arial" panose="020B0604020202020204" pitchFamily="34" charset="0"/>
              <a:buChar char="•"/>
            </a:pPr>
            <a:r>
              <a:rPr lang="en" sz="1400" b="1" dirty="0">
                <a:solidFill>
                  <a:schemeClr val="tx1"/>
                </a:solidFill>
              </a:rPr>
              <a:t>Keeps an up-to-date mailing list of GSR's, DCMs and Alternates, Special Service Chairpersons and Representatives, District and Area Officers. </a:t>
            </a:r>
          </a:p>
          <a:p>
            <a:pPr marL="457200" lvl="0" indent="-317500" rtl="0">
              <a:spcBef>
                <a:spcPts val="0"/>
              </a:spcBef>
              <a:buSzPct val="100000"/>
              <a:buFont typeface="Arial" panose="020B0604020202020204" pitchFamily="34" charset="0"/>
              <a:buChar char="•"/>
            </a:pPr>
            <a:r>
              <a:rPr lang="en" sz="1400" b="1" dirty="0">
                <a:solidFill>
                  <a:schemeClr val="tx1"/>
                </a:solidFill>
              </a:rPr>
              <a:t>Takes roll call at the monthly district meeting. </a:t>
            </a:r>
          </a:p>
          <a:p>
            <a:pPr marL="457200" lvl="0" indent="-317500" rtl="0">
              <a:spcBef>
                <a:spcPts val="0"/>
              </a:spcBef>
              <a:buSzPct val="100000"/>
              <a:buFont typeface="Arial" panose="020B0604020202020204" pitchFamily="34" charset="0"/>
              <a:buChar char="•"/>
            </a:pPr>
            <a:r>
              <a:rPr lang="en" sz="1400" b="1" dirty="0">
                <a:solidFill>
                  <a:schemeClr val="tx1"/>
                </a:solidFill>
              </a:rPr>
              <a:t>Serves on the District Finance Review Committee. </a:t>
            </a:r>
          </a:p>
          <a:p>
            <a:pPr marL="457200" lvl="0" indent="-317500" rtl="0">
              <a:spcBef>
                <a:spcPts val="0"/>
              </a:spcBef>
              <a:buSzPct val="100000"/>
              <a:buFont typeface="Arial" panose="020B0604020202020204" pitchFamily="34" charset="0"/>
              <a:buChar char="•"/>
            </a:pPr>
            <a:r>
              <a:rPr lang="en" sz="1400" b="1" dirty="0">
                <a:solidFill>
                  <a:schemeClr val="tx1"/>
                </a:solidFill>
              </a:rPr>
              <a:t>Keeps a file of important materials and reports, as well as any helpful information to turn over to a newly elected Recording Secretary. </a:t>
            </a:r>
          </a:p>
          <a:p>
            <a:pPr marL="457200" lvl="0" indent="-317500" rtl="0">
              <a:spcBef>
                <a:spcPts val="0"/>
              </a:spcBef>
              <a:buSzPct val="100000"/>
              <a:buFont typeface="Arial" panose="020B0604020202020204" pitchFamily="34" charset="0"/>
              <a:buChar char="•"/>
            </a:pPr>
            <a:r>
              <a:rPr lang="en" sz="1400" b="1" dirty="0">
                <a:solidFill>
                  <a:schemeClr val="tx1"/>
                </a:solidFill>
              </a:rPr>
              <a:t>Must submit a budget to the Treasurer and attend the annual budget meeting.  </a:t>
            </a:r>
          </a:p>
          <a:p>
            <a:pPr marL="457200" lvl="0" indent="-317500" rtl="0">
              <a:spcBef>
                <a:spcPts val="0"/>
              </a:spcBef>
              <a:buSzPct val="100000"/>
              <a:buFont typeface="Arial" panose="020B0604020202020204" pitchFamily="34" charset="0"/>
              <a:buChar char="•"/>
            </a:pPr>
            <a:r>
              <a:rPr lang="en" sz="1400" b="1" dirty="0">
                <a:solidFill>
                  <a:schemeClr val="tx1"/>
                </a:solidFill>
              </a:rPr>
              <a:t>Has one vote at District General Service Representative meeting.</a:t>
            </a:r>
          </a:p>
          <a:p>
            <a:pPr lvl="0">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81000" y="133350"/>
            <a:ext cx="8520599" cy="572699"/>
          </a:xfrm>
          <a:prstGeom prst="rect">
            <a:avLst/>
          </a:prstGeom>
        </p:spPr>
        <p:txBody>
          <a:bodyPr lIns="91425" tIns="91425" rIns="91425" bIns="91425" anchor="t" anchorCtr="0">
            <a:noAutofit/>
          </a:bodyPr>
          <a:lstStyle/>
          <a:p>
            <a:pPr lvl="0" algn="ctr">
              <a:spcBef>
                <a:spcPts val="0"/>
              </a:spcBef>
              <a:buNone/>
            </a:pPr>
            <a:r>
              <a:rPr lang="en" sz="1800" b="1" dirty="0"/>
              <a:t>What do Special Service Committee Chairs do?</a:t>
            </a:r>
          </a:p>
        </p:txBody>
      </p:sp>
      <p:sp>
        <p:nvSpPr>
          <p:cNvPr id="195" name="Shape 195"/>
          <p:cNvSpPr txBox="1">
            <a:spLocks noGrp="1"/>
          </p:cNvSpPr>
          <p:nvPr>
            <p:ph type="body" idx="1"/>
          </p:nvPr>
        </p:nvSpPr>
        <p:spPr>
          <a:xfrm>
            <a:off x="304800" y="674966"/>
            <a:ext cx="8520599" cy="4106583"/>
          </a:xfrm>
          <a:prstGeom prst="rect">
            <a:avLst/>
          </a:prstGeom>
        </p:spPr>
        <p:txBody>
          <a:bodyPr lIns="91425" tIns="91425" rIns="91425" bIns="91425" anchor="t" anchorCtr="0">
            <a:noAutofit/>
          </a:bodyPr>
          <a:lstStyle/>
          <a:p>
            <a:pPr lvl="0" rtl="0">
              <a:spcBef>
                <a:spcPts val="0"/>
              </a:spcBef>
              <a:buNone/>
            </a:pPr>
            <a:r>
              <a:rPr lang="en" b="1" dirty="0">
                <a:solidFill>
                  <a:schemeClr val="tx1"/>
                </a:solidFill>
              </a:rPr>
              <a:t>The Special Service Committees work in different ways with specific focuses on the same goal, to inform potential alcoholics about recovery through Alcoholics Anonymous.</a:t>
            </a:r>
          </a:p>
          <a:p>
            <a:pPr lvl="0" rtl="0">
              <a:spcBef>
                <a:spcPts val="0"/>
              </a:spcBef>
              <a:buNone/>
            </a:pPr>
            <a:r>
              <a:rPr lang="en" b="1" dirty="0">
                <a:solidFill>
                  <a:schemeClr val="tx1"/>
                </a:solidFill>
              </a:rPr>
              <a:t>The Chairs share the following responsibilities:</a:t>
            </a:r>
          </a:p>
          <a:p>
            <a:pPr marL="457200" lvl="0" indent="-317500" rtl="0">
              <a:spcBef>
                <a:spcPts val="0"/>
              </a:spcBef>
              <a:buSzPct val="100000"/>
              <a:buFont typeface="Arial" panose="020B0604020202020204" pitchFamily="34" charset="0"/>
              <a:buChar char="•"/>
            </a:pPr>
            <a:r>
              <a:rPr lang="en" sz="1400" b="1" dirty="0">
                <a:solidFill>
                  <a:schemeClr val="tx1"/>
                </a:solidFill>
              </a:rPr>
              <a:t>Attending the monthly meeting with their committee.</a:t>
            </a:r>
          </a:p>
          <a:p>
            <a:pPr marL="457200" lvl="0" indent="-317500" rtl="0">
              <a:spcBef>
                <a:spcPts val="0"/>
              </a:spcBef>
              <a:buSzPct val="100000"/>
              <a:buFont typeface="Arial" panose="020B0604020202020204" pitchFamily="34" charset="0"/>
              <a:buChar char="•"/>
            </a:pPr>
            <a:r>
              <a:rPr lang="en" sz="1400" b="1" dirty="0">
                <a:solidFill>
                  <a:schemeClr val="tx1"/>
                </a:solidFill>
              </a:rPr>
              <a:t>Reporting the work being done by their committee both in the District and Area wide.</a:t>
            </a:r>
          </a:p>
          <a:p>
            <a:pPr marL="457200" lvl="0" indent="-317500" rtl="0">
              <a:spcBef>
                <a:spcPts val="0"/>
              </a:spcBef>
              <a:buSzPct val="100000"/>
              <a:buFont typeface="Arial" panose="020B0604020202020204" pitchFamily="34" charset="0"/>
              <a:buChar char="•"/>
            </a:pPr>
            <a:r>
              <a:rPr lang="en" sz="1400" b="1" dirty="0">
                <a:solidFill>
                  <a:schemeClr val="tx1"/>
                </a:solidFill>
              </a:rPr>
              <a:t>Brings suggestions from their District to the Area meeting.</a:t>
            </a:r>
          </a:p>
          <a:p>
            <a:pPr marL="457200" lvl="0" indent="-317500" rtl="0">
              <a:spcBef>
                <a:spcPts val="0"/>
              </a:spcBef>
              <a:buSzPct val="100000"/>
              <a:buFont typeface="Arial" panose="020B0604020202020204" pitchFamily="34" charset="0"/>
              <a:buChar char="•"/>
            </a:pPr>
            <a:r>
              <a:rPr lang="en" sz="1400" b="1" dirty="0">
                <a:solidFill>
                  <a:schemeClr val="tx1"/>
                </a:solidFill>
              </a:rPr>
              <a:t>Present a budget to the District and work within it.</a:t>
            </a:r>
          </a:p>
          <a:p>
            <a:pPr marL="457200" lvl="0" indent="-317500">
              <a:spcBef>
                <a:spcPts val="0"/>
              </a:spcBef>
              <a:buSzPct val="100000"/>
              <a:buFont typeface="Arial" panose="020B0604020202020204" pitchFamily="34" charset="0"/>
              <a:buChar char="•"/>
            </a:pPr>
            <a:r>
              <a:rPr lang="en" sz="1400" b="1" dirty="0">
                <a:solidFill>
                  <a:schemeClr val="tx1"/>
                </a:solidFill>
              </a:rPr>
              <a:t>Helping man table at Area and District events</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5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5">
                                            <p:txEl>
                                              <p:pRg st="1" end="1"/>
                                            </p:txEl>
                                          </p:spTgt>
                                        </p:tgtEl>
                                        <p:attrNameLst>
                                          <p:attrName>style.visibility</p:attrName>
                                        </p:attrNameLst>
                                      </p:cBhvr>
                                      <p:to>
                                        <p:strVal val="visible"/>
                                      </p:to>
                                    </p:set>
                                    <p:animEffect transition="in" filter="fade">
                                      <p:cBhvr>
                                        <p:cTn id="12" dur="500"/>
                                        <p:tgtEl>
                                          <p:spTgt spid="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5">
                                            <p:txEl>
                                              <p:pRg st="2" end="2"/>
                                            </p:txEl>
                                          </p:spTgt>
                                        </p:tgtEl>
                                        <p:attrNameLst>
                                          <p:attrName>style.visibility</p:attrName>
                                        </p:attrNameLst>
                                      </p:cBhvr>
                                      <p:to>
                                        <p:strVal val="visible"/>
                                      </p:to>
                                    </p:set>
                                    <p:animEffect transition="in" filter="fade">
                                      <p:cBhvr>
                                        <p:cTn id="17" dur="500"/>
                                        <p:tgtEl>
                                          <p:spTgt spid="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5">
                                            <p:txEl>
                                              <p:pRg st="3" end="3"/>
                                            </p:txEl>
                                          </p:spTgt>
                                        </p:tgtEl>
                                        <p:attrNameLst>
                                          <p:attrName>style.visibility</p:attrName>
                                        </p:attrNameLst>
                                      </p:cBhvr>
                                      <p:to>
                                        <p:strVal val="visible"/>
                                      </p:to>
                                    </p:set>
                                    <p:animEffect transition="in" filter="fade">
                                      <p:cBhvr>
                                        <p:cTn id="22" dur="500"/>
                                        <p:tgtEl>
                                          <p:spTgt spid="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5">
                                            <p:txEl>
                                              <p:pRg st="4" end="4"/>
                                            </p:txEl>
                                          </p:spTgt>
                                        </p:tgtEl>
                                        <p:attrNameLst>
                                          <p:attrName>style.visibility</p:attrName>
                                        </p:attrNameLst>
                                      </p:cBhvr>
                                      <p:to>
                                        <p:strVal val="visible"/>
                                      </p:to>
                                    </p:set>
                                    <p:animEffect transition="in" filter="fade">
                                      <p:cBhvr>
                                        <p:cTn id="27" dur="500"/>
                                        <p:tgtEl>
                                          <p:spTgt spid="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5">
                                            <p:txEl>
                                              <p:pRg st="5" end="5"/>
                                            </p:txEl>
                                          </p:spTgt>
                                        </p:tgtEl>
                                        <p:attrNameLst>
                                          <p:attrName>style.visibility</p:attrName>
                                        </p:attrNameLst>
                                      </p:cBhvr>
                                      <p:to>
                                        <p:strVal val="visible"/>
                                      </p:to>
                                    </p:set>
                                    <p:animEffect transition="in" filter="fade">
                                      <p:cBhvr>
                                        <p:cTn id="32" dur="500"/>
                                        <p:tgtEl>
                                          <p:spTgt spid="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5">
                                            <p:txEl>
                                              <p:pRg st="6" end="6"/>
                                            </p:txEl>
                                          </p:spTgt>
                                        </p:tgtEl>
                                        <p:attrNameLst>
                                          <p:attrName>style.visibility</p:attrName>
                                        </p:attrNameLst>
                                      </p:cBhvr>
                                      <p:to>
                                        <p:strVal val="visible"/>
                                      </p:to>
                                    </p:set>
                                    <p:animEffect transition="in" filter="fade">
                                      <p:cBhvr>
                                        <p:cTn id="37" dur="500"/>
                                        <p:tgtEl>
                                          <p:spTgt spid="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698" y="133350"/>
            <a:ext cx="8520599" cy="635399"/>
          </a:xfrm>
          <a:prstGeom prst="rect">
            <a:avLst/>
          </a:prstGeom>
        </p:spPr>
        <p:txBody>
          <a:bodyPr lIns="91425" tIns="91425" rIns="91425" bIns="91425" anchor="t" anchorCtr="0">
            <a:noAutofit/>
          </a:bodyPr>
          <a:lstStyle/>
          <a:p>
            <a:pPr lvl="0" algn="ctr">
              <a:spcBef>
                <a:spcPts val="0"/>
              </a:spcBef>
              <a:buNone/>
            </a:pPr>
            <a:r>
              <a:rPr lang="en" sz="1800" b="1" dirty="0"/>
              <a:t>How do Special Service Committee Chairs work?</a:t>
            </a:r>
          </a:p>
        </p:txBody>
      </p:sp>
      <p:sp>
        <p:nvSpPr>
          <p:cNvPr id="201" name="Shape 201"/>
          <p:cNvSpPr txBox="1">
            <a:spLocks noGrp="1"/>
          </p:cNvSpPr>
          <p:nvPr>
            <p:ph type="body" idx="1"/>
          </p:nvPr>
        </p:nvSpPr>
        <p:spPr>
          <a:xfrm>
            <a:off x="311698" y="590550"/>
            <a:ext cx="8520599" cy="4191000"/>
          </a:xfrm>
          <a:prstGeom prst="rect">
            <a:avLst/>
          </a:prstGeom>
        </p:spPr>
        <p:txBody>
          <a:bodyPr lIns="91425" tIns="91425" rIns="91425" bIns="91425" anchor="t" anchorCtr="0">
            <a:noAutofit/>
          </a:bodyPr>
          <a:lstStyle/>
          <a:p>
            <a:pPr lvl="0" algn="ctr" rtl="0">
              <a:spcBef>
                <a:spcPts val="0"/>
              </a:spcBef>
              <a:buNone/>
            </a:pPr>
            <a:r>
              <a:rPr lang="en" b="1" dirty="0">
                <a:solidFill>
                  <a:schemeClr val="tx1"/>
                </a:solidFill>
              </a:rPr>
              <a:t>The work of the Committees is endless.  How then do they know where to start?</a:t>
            </a:r>
          </a:p>
          <a:p>
            <a:pPr marL="457200" lvl="0" indent="-228600" rtl="0">
              <a:spcBef>
                <a:spcPts val="0"/>
              </a:spcBef>
              <a:buChar char="●"/>
            </a:pPr>
            <a:r>
              <a:rPr lang="en" sz="1400" b="1" dirty="0">
                <a:solidFill>
                  <a:schemeClr val="tx1"/>
                </a:solidFill>
              </a:rPr>
              <a:t>The first step is to understand the what your Committee does.  This can be done by:</a:t>
            </a:r>
          </a:p>
          <a:p>
            <a:pPr marL="914400" lvl="1" indent="-228600" rtl="0">
              <a:spcBef>
                <a:spcPts val="0"/>
              </a:spcBef>
              <a:buChar char="○"/>
            </a:pPr>
            <a:r>
              <a:rPr lang="en" b="1" dirty="0">
                <a:solidFill>
                  <a:schemeClr val="tx1"/>
                </a:solidFill>
              </a:rPr>
              <a:t>Reading the workbook if there is one.</a:t>
            </a:r>
          </a:p>
          <a:p>
            <a:pPr marL="914400" lvl="1" indent="-228600" rtl="0">
              <a:spcBef>
                <a:spcPts val="0"/>
              </a:spcBef>
              <a:buChar char="○"/>
            </a:pPr>
            <a:r>
              <a:rPr lang="en" b="1" dirty="0">
                <a:solidFill>
                  <a:schemeClr val="tx1"/>
                </a:solidFill>
              </a:rPr>
              <a:t>Asking the Area chair for that Committee.</a:t>
            </a:r>
          </a:p>
          <a:p>
            <a:pPr marL="914400" lvl="1" indent="-228600" rtl="0">
              <a:spcBef>
                <a:spcPts val="0"/>
              </a:spcBef>
              <a:buChar char="○"/>
            </a:pPr>
            <a:r>
              <a:rPr lang="en" b="1" dirty="0">
                <a:solidFill>
                  <a:schemeClr val="tx1"/>
                </a:solidFill>
              </a:rPr>
              <a:t>Asking the previous Chair.</a:t>
            </a:r>
          </a:p>
          <a:p>
            <a:pPr marL="457200" lvl="0" indent="-228600" rtl="0">
              <a:spcBef>
                <a:spcPts val="0"/>
              </a:spcBef>
              <a:buChar char="●"/>
            </a:pPr>
            <a:r>
              <a:rPr lang="en" sz="1400" b="1" dirty="0">
                <a:solidFill>
                  <a:schemeClr val="tx1"/>
                </a:solidFill>
              </a:rPr>
              <a:t>Create goals of your own.</a:t>
            </a:r>
          </a:p>
          <a:p>
            <a:pPr marL="457200" lvl="0" indent="-228600" rtl="0">
              <a:spcBef>
                <a:spcPts val="0"/>
              </a:spcBef>
              <a:buChar char="●"/>
            </a:pPr>
            <a:r>
              <a:rPr lang="en" sz="1400" b="1" dirty="0">
                <a:solidFill>
                  <a:schemeClr val="tx1"/>
                </a:solidFill>
              </a:rPr>
              <a:t>Ask others at your District what they would like to see.</a:t>
            </a:r>
          </a:p>
          <a:p>
            <a:pPr marL="457200" lvl="0" indent="-228600" rtl="0">
              <a:spcBef>
                <a:spcPts val="0"/>
              </a:spcBef>
              <a:buChar char="●"/>
            </a:pPr>
            <a:r>
              <a:rPr lang="en" sz="1400" b="1" dirty="0">
                <a:solidFill>
                  <a:schemeClr val="tx1"/>
                </a:solidFill>
              </a:rPr>
              <a:t>Build on the work done previously.</a:t>
            </a:r>
          </a:p>
          <a:p>
            <a:pPr marL="457200" lvl="0" indent="-228600" rtl="0">
              <a:spcBef>
                <a:spcPts val="0"/>
              </a:spcBef>
              <a:buChar char="●"/>
            </a:pPr>
            <a:r>
              <a:rPr lang="en" sz="1400" b="1" dirty="0">
                <a:solidFill>
                  <a:schemeClr val="tx1"/>
                </a:solidFill>
              </a:rPr>
              <a:t>Form a sub committee to help you.</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000"/>
                                        <p:tgtEl>
                                          <p:spTgt spid="201">
                                            <p:txEl>
                                              <p:pRg st="0" end="0"/>
                                            </p:txEl>
                                          </p:spTgt>
                                        </p:tgtEl>
                                      </p:cBhvr>
                                    </p:animEffect>
                                    <p:anim calcmode="lin" valueType="num">
                                      <p:cBhvr>
                                        <p:cTn id="8" dur="1000" fill="hold"/>
                                        <p:tgtEl>
                                          <p:spTgt spid="2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1">
                                            <p:txEl>
                                              <p:pRg st="1" end="1"/>
                                            </p:txEl>
                                          </p:spTgt>
                                        </p:tgtEl>
                                        <p:attrNameLst>
                                          <p:attrName>style.visibility</p:attrName>
                                        </p:attrNameLst>
                                      </p:cBhvr>
                                      <p:to>
                                        <p:strVal val="visible"/>
                                      </p:to>
                                    </p:set>
                                    <p:animEffect transition="in" filter="fade">
                                      <p:cBhvr>
                                        <p:cTn id="14" dur="1000"/>
                                        <p:tgtEl>
                                          <p:spTgt spid="201">
                                            <p:txEl>
                                              <p:pRg st="1" end="1"/>
                                            </p:txEl>
                                          </p:spTgt>
                                        </p:tgtEl>
                                      </p:cBhvr>
                                    </p:animEffect>
                                    <p:anim calcmode="lin" valueType="num">
                                      <p:cBhvr>
                                        <p:cTn id="15" dur="1000" fill="hold"/>
                                        <p:tgtEl>
                                          <p:spTgt spid="20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1">
                                            <p:txEl>
                                              <p:pRg st="2" end="2"/>
                                            </p:txEl>
                                          </p:spTgt>
                                        </p:tgtEl>
                                        <p:attrNameLst>
                                          <p:attrName>style.visibility</p:attrName>
                                        </p:attrNameLst>
                                      </p:cBhvr>
                                      <p:to>
                                        <p:strVal val="visible"/>
                                      </p:to>
                                    </p:set>
                                    <p:animEffect transition="in" filter="fade">
                                      <p:cBhvr>
                                        <p:cTn id="19" dur="1000"/>
                                        <p:tgtEl>
                                          <p:spTgt spid="201">
                                            <p:txEl>
                                              <p:pRg st="2" end="2"/>
                                            </p:txEl>
                                          </p:spTgt>
                                        </p:tgtEl>
                                      </p:cBhvr>
                                    </p:animEffect>
                                    <p:anim calcmode="lin" valueType="num">
                                      <p:cBhvr>
                                        <p:cTn id="20" dur="1000" fill="hold"/>
                                        <p:tgtEl>
                                          <p:spTgt spid="20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0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1">
                                            <p:txEl>
                                              <p:pRg st="3" end="3"/>
                                            </p:txEl>
                                          </p:spTgt>
                                        </p:tgtEl>
                                        <p:attrNameLst>
                                          <p:attrName>style.visibility</p:attrName>
                                        </p:attrNameLst>
                                      </p:cBhvr>
                                      <p:to>
                                        <p:strVal val="visible"/>
                                      </p:to>
                                    </p:set>
                                    <p:animEffect transition="in" filter="fade">
                                      <p:cBhvr>
                                        <p:cTn id="24" dur="1000"/>
                                        <p:tgtEl>
                                          <p:spTgt spid="201">
                                            <p:txEl>
                                              <p:pRg st="3" end="3"/>
                                            </p:txEl>
                                          </p:spTgt>
                                        </p:tgtEl>
                                      </p:cBhvr>
                                    </p:animEffect>
                                    <p:anim calcmode="lin" valueType="num">
                                      <p:cBhvr>
                                        <p:cTn id="25" dur="1000" fill="hold"/>
                                        <p:tgtEl>
                                          <p:spTgt spid="20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0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1">
                                            <p:txEl>
                                              <p:pRg st="4" end="4"/>
                                            </p:txEl>
                                          </p:spTgt>
                                        </p:tgtEl>
                                        <p:attrNameLst>
                                          <p:attrName>style.visibility</p:attrName>
                                        </p:attrNameLst>
                                      </p:cBhvr>
                                      <p:to>
                                        <p:strVal val="visible"/>
                                      </p:to>
                                    </p:set>
                                    <p:animEffect transition="in" filter="fade">
                                      <p:cBhvr>
                                        <p:cTn id="29" dur="1000"/>
                                        <p:tgtEl>
                                          <p:spTgt spid="201">
                                            <p:txEl>
                                              <p:pRg st="4" end="4"/>
                                            </p:txEl>
                                          </p:spTgt>
                                        </p:tgtEl>
                                      </p:cBhvr>
                                    </p:animEffect>
                                    <p:anim calcmode="lin" valueType="num">
                                      <p:cBhvr>
                                        <p:cTn id="30" dur="1000" fill="hold"/>
                                        <p:tgtEl>
                                          <p:spTgt spid="20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1">
                                            <p:txEl>
                                              <p:pRg st="5" end="5"/>
                                            </p:txEl>
                                          </p:spTgt>
                                        </p:tgtEl>
                                        <p:attrNameLst>
                                          <p:attrName>style.visibility</p:attrName>
                                        </p:attrNameLst>
                                      </p:cBhvr>
                                      <p:to>
                                        <p:strVal val="visible"/>
                                      </p:to>
                                    </p:set>
                                    <p:animEffect transition="in" filter="fade">
                                      <p:cBhvr>
                                        <p:cTn id="36" dur="1000"/>
                                        <p:tgtEl>
                                          <p:spTgt spid="201">
                                            <p:txEl>
                                              <p:pRg st="5" end="5"/>
                                            </p:txEl>
                                          </p:spTgt>
                                        </p:tgtEl>
                                      </p:cBhvr>
                                    </p:animEffect>
                                    <p:anim calcmode="lin" valueType="num">
                                      <p:cBhvr>
                                        <p:cTn id="37" dur="1000" fill="hold"/>
                                        <p:tgtEl>
                                          <p:spTgt spid="20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0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1">
                                            <p:txEl>
                                              <p:pRg st="6" end="6"/>
                                            </p:txEl>
                                          </p:spTgt>
                                        </p:tgtEl>
                                        <p:attrNameLst>
                                          <p:attrName>style.visibility</p:attrName>
                                        </p:attrNameLst>
                                      </p:cBhvr>
                                      <p:to>
                                        <p:strVal val="visible"/>
                                      </p:to>
                                    </p:set>
                                    <p:animEffect transition="in" filter="fade">
                                      <p:cBhvr>
                                        <p:cTn id="43" dur="1000"/>
                                        <p:tgtEl>
                                          <p:spTgt spid="201">
                                            <p:txEl>
                                              <p:pRg st="6" end="6"/>
                                            </p:txEl>
                                          </p:spTgt>
                                        </p:tgtEl>
                                      </p:cBhvr>
                                    </p:animEffect>
                                    <p:anim calcmode="lin" valueType="num">
                                      <p:cBhvr>
                                        <p:cTn id="44" dur="1000" fill="hold"/>
                                        <p:tgtEl>
                                          <p:spTgt spid="20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0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1">
                                            <p:txEl>
                                              <p:pRg st="7" end="7"/>
                                            </p:txEl>
                                          </p:spTgt>
                                        </p:tgtEl>
                                        <p:attrNameLst>
                                          <p:attrName>style.visibility</p:attrName>
                                        </p:attrNameLst>
                                      </p:cBhvr>
                                      <p:to>
                                        <p:strVal val="visible"/>
                                      </p:to>
                                    </p:set>
                                    <p:animEffect transition="in" filter="fade">
                                      <p:cBhvr>
                                        <p:cTn id="50" dur="1000"/>
                                        <p:tgtEl>
                                          <p:spTgt spid="201">
                                            <p:txEl>
                                              <p:pRg st="7" end="7"/>
                                            </p:txEl>
                                          </p:spTgt>
                                        </p:tgtEl>
                                      </p:cBhvr>
                                    </p:animEffect>
                                    <p:anim calcmode="lin" valueType="num">
                                      <p:cBhvr>
                                        <p:cTn id="51" dur="1000" fill="hold"/>
                                        <p:tgtEl>
                                          <p:spTgt spid="201">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20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1">
                                            <p:txEl>
                                              <p:pRg st="8" end="8"/>
                                            </p:txEl>
                                          </p:spTgt>
                                        </p:tgtEl>
                                        <p:attrNameLst>
                                          <p:attrName>style.visibility</p:attrName>
                                        </p:attrNameLst>
                                      </p:cBhvr>
                                      <p:to>
                                        <p:strVal val="visible"/>
                                      </p:to>
                                    </p:set>
                                    <p:animEffect transition="in" filter="fade">
                                      <p:cBhvr>
                                        <p:cTn id="57" dur="1000"/>
                                        <p:tgtEl>
                                          <p:spTgt spid="201">
                                            <p:txEl>
                                              <p:pRg st="8" end="8"/>
                                            </p:txEl>
                                          </p:spTgt>
                                        </p:tgtEl>
                                      </p:cBhvr>
                                    </p:animEffect>
                                    <p:anim calcmode="lin" valueType="num">
                                      <p:cBhvr>
                                        <p:cTn id="58" dur="1000" fill="hold"/>
                                        <p:tgtEl>
                                          <p:spTgt spid="201">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20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a:spcBef>
                <a:spcPts val="0"/>
              </a:spcBef>
              <a:buNone/>
            </a:pPr>
            <a:r>
              <a:rPr lang="en" sz="2000" b="1" dirty="0"/>
              <a:t>Answering Service</a:t>
            </a:r>
          </a:p>
        </p:txBody>
      </p:sp>
      <p:sp>
        <p:nvSpPr>
          <p:cNvPr id="207" name="Shape 207"/>
          <p:cNvSpPr txBox="1">
            <a:spLocks noGrp="1"/>
          </p:cNvSpPr>
          <p:nvPr>
            <p:ph type="body" idx="1"/>
          </p:nvPr>
        </p:nvSpPr>
        <p:spPr>
          <a:xfrm>
            <a:off x="311700" y="819150"/>
            <a:ext cx="8520599" cy="3416400"/>
          </a:xfrm>
          <a:prstGeom prst="rect">
            <a:avLst/>
          </a:prstGeom>
        </p:spPr>
        <p:txBody>
          <a:bodyPr lIns="91425" tIns="91425" rIns="91425" bIns="91425" anchor="t" anchorCtr="0">
            <a:noAutofit/>
          </a:bodyPr>
          <a:lstStyle/>
          <a:p>
            <a:pPr lvl="0" rtl="0">
              <a:spcBef>
                <a:spcPts val="0"/>
              </a:spcBef>
              <a:buNone/>
            </a:pPr>
            <a:r>
              <a:rPr lang="en" sz="1600" b="1" i="1" dirty="0">
                <a:solidFill>
                  <a:schemeClr val="tx1"/>
                </a:solidFill>
              </a:rPr>
              <a:t>“When anyone, anywhere, reaches out for help I want the hand of A.A. always to be there, and for that I am responsible.”</a:t>
            </a:r>
          </a:p>
          <a:p>
            <a:pPr lvl="0" rtl="0">
              <a:spcBef>
                <a:spcPts val="0"/>
              </a:spcBef>
              <a:buNone/>
            </a:pPr>
            <a:r>
              <a:rPr lang="en" sz="1400" b="1" dirty="0">
                <a:solidFill>
                  <a:schemeClr val="tx1"/>
                </a:solidFill>
              </a:rPr>
              <a:t>The District Answering Service Chair is the contact between the Groups and who actually answers the phone, either A.A. Members or a paid answering service.  </a:t>
            </a:r>
          </a:p>
          <a:p>
            <a:pPr lvl="0" rtl="0">
              <a:spcBef>
                <a:spcPts val="0"/>
              </a:spcBef>
              <a:buNone/>
            </a:pPr>
            <a:r>
              <a:rPr lang="en" sz="1400" b="1" dirty="0">
                <a:solidFill>
                  <a:schemeClr val="tx1"/>
                </a:solidFill>
              </a:rPr>
              <a:t>The Chair is responsible for </a:t>
            </a:r>
          </a:p>
          <a:p>
            <a:pPr marL="457200" lvl="0" indent="-317500" rtl="0">
              <a:spcBef>
                <a:spcPts val="0"/>
              </a:spcBef>
              <a:buSzPct val="100000"/>
              <a:buFont typeface="Arial" panose="020B0604020202020204" pitchFamily="34" charset="0"/>
              <a:buChar char="•"/>
            </a:pPr>
            <a:r>
              <a:rPr lang="en" sz="1400" b="1" dirty="0">
                <a:solidFill>
                  <a:schemeClr val="tx1"/>
                </a:solidFill>
              </a:rPr>
              <a:t>Gathering 12th step volunteers</a:t>
            </a:r>
          </a:p>
          <a:p>
            <a:pPr marL="457200" lvl="0" indent="-317500" rtl="0">
              <a:spcBef>
                <a:spcPts val="0"/>
              </a:spcBef>
              <a:buSzPct val="100000"/>
              <a:buFont typeface="Arial" panose="020B0604020202020204" pitchFamily="34" charset="0"/>
              <a:buChar char="•"/>
            </a:pPr>
            <a:r>
              <a:rPr lang="en" sz="1400" b="1" dirty="0">
                <a:solidFill>
                  <a:schemeClr val="tx1"/>
                </a:solidFill>
              </a:rPr>
              <a:t>Forward requests to appropriate service committee</a:t>
            </a:r>
          </a:p>
          <a:p>
            <a:pPr marL="457200" lvl="0" indent="-317500" rtl="0">
              <a:spcBef>
                <a:spcPts val="0"/>
              </a:spcBef>
              <a:buSzPct val="100000"/>
              <a:buFont typeface="Arial" panose="020B0604020202020204" pitchFamily="34" charset="0"/>
              <a:buChar char="•"/>
            </a:pPr>
            <a:r>
              <a:rPr lang="en" sz="1400" b="1" dirty="0">
                <a:solidFill>
                  <a:schemeClr val="tx1"/>
                </a:solidFill>
              </a:rPr>
              <a:t>Reports to the district </a:t>
            </a:r>
          </a:p>
        </p:txBody>
      </p:sp>
      <p:pic>
        <p:nvPicPr>
          <p:cNvPr id="208" name="Shape 208"/>
          <p:cNvPicPr preferRelativeResize="0"/>
          <p:nvPr/>
        </p:nvPicPr>
        <p:blipFill>
          <a:blip r:embed="rId3">
            <a:alphaModFix/>
          </a:blip>
          <a:stretch>
            <a:fillRect/>
          </a:stretch>
        </p:blipFill>
        <p:spPr>
          <a:xfrm>
            <a:off x="5923912" y="2649512"/>
            <a:ext cx="2619375" cy="1743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down)">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7">
                                            <p:txEl>
                                              <p:pRg st="0" end="0"/>
                                            </p:txEl>
                                          </p:spTgt>
                                        </p:tgtEl>
                                        <p:attrNameLst>
                                          <p:attrName>style.visibility</p:attrName>
                                        </p:attrNameLst>
                                      </p:cBhvr>
                                      <p:to>
                                        <p:strVal val="visible"/>
                                      </p:to>
                                    </p:set>
                                    <p:animEffect transition="in" filter="fade">
                                      <p:cBhvr>
                                        <p:cTn id="12" dur="1000"/>
                                        <p:tgtEl>
                                          <p:spTgt spid="207">
                                            <p:txEl>
                                              <p:pRg st="0" end="0"/>
                                            </p:txEl>
                                          </p:spTgt>
                                        </p:tgtEl>
                                      </p:cBhvr>
                                    </p:animEffect>
                                    <p:anim calcmode="lin" valueType="num">
                                      <p:cBhvr>
                                        <p:cTn id="13" dur="1000" fill="hold"/>
                                        <p:tgtEl>
                                          <p:spTgt spid="2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7">
                                            <p:txEl>
                                              <p:pRg st="1" end="1"/>
                                            </p:txEl>
                                          </p:spTgt>
                                        </p:tgtEl>
                                        <p:attrNameLst>
                                          <p:attrName>style.visibility</p:attrName>
                                        </p:attrNameLst>
                                      </p:cBhvr>
                                      <p:to>
                                        <p:strVal val="visible"/>
                                      </p:to>
                                    </p:set>
                                    <p:animEffect transition="in" filter="fade">
                                      <p:cBhvr>
                                        <p:cTn id="19" dur="1000"/>
                                        <p:tgtEl>
                                          <p:spTgt spid="207">
                                            <p:txEl>
                                              <p:pRg st="1" end="1"/>
                                            </p:txEl>
                                          </p:spTgt>
                                        </p:tgtEl>
                                      </p:cBhvr>
                                    </p:animEffect>
                                    <p:anim calcmode="lin" valueType="num">
                                      <p:cBhvr>
                                        <p:cTn id="20" dur="1000" fill="hold"/>
                                        <p:tgtEl>
                                          <p:spTgt spid="2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7">
                                            <p:txEl>
                                              <p:pRg st="2" end="2"/>
                                            </p:txEl>
                                          </p:spTgt>
                                        </p:tgtEl>
                                        <p:attrNameLst>
                                          <p:attrName>style.visibility</p:attrName>
                                        </p:attrNameLst>
                                      </p:cBhvr>
                                      <p:to>
                                        <p:strVal val="visible"/>
                                      </p:to>
                                    </p:set>
                                    <p:animEffect transition="in" filter="fade">
                                      <p:cBhvr>
                                        <p:cTn id="26" dur="1000"/>
                                        <p:tgtEl>
                                          <p:spTgt spid="207">
                                            <p:txEl>
                                              <p:pRg st="2" end="2"/>
                                            </p:txEl>
                                          </p:spTgt>
                                        </p:tgtEl>
                                      </p:cBhvr>
                                    </p:animEffect>
                                    <p:anim calcmode="lin" valueType="num">
                                      <p:cBhvr>
                                        <p:cTn id="27" dur="1000" fill="hold"/>
                                        <p:tgtEl>
                                          <p:spTgt spid="20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7">
                                            <p:txEl>
                                              <p:pRg st="3" end="3"/>
                                            </p:txEl>
                                          </p:spTgt>
                                        </p:tgtEl>
                                        <p:attrNameLst>
                                          <p:attrName>style.visibility</p:attrName>
                                        </p:attrNameLst>
                                      </p:cBhvr>
                                      <p:to>
                                        <p:strVal val="visible"/>
                                      </p:to>
                                    </p:set>
                                    <p:animEffect transition="in" filter="fade">
                                      <p:cBhvr>
                                        <p:cTn id="33" dur="1000"/>
                                        <p:tgtEl>
                                          <p:spTgt spid="207">
                                            <p:txEl>
                                              <p:pRg st="3" end="3"/>
                                            </p:txEl>
                                          </p:spTgt>
                                        </p:tgtEl>
                                      </p:cBhvr>
                                    </p:animEffect>
                                    <p:anim calcmode="lin" valueType="num">
                                      <p:cBhvr>
                                        <p:cTn id="34" dur="1000" fill="hold"/>
                                        <p:tgtEl>
                                          <p:spTgt spid="20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7">
                                            <p:txEl>
                                              <p:pRg st="4" end="4"/>
                                            </p:txEl>
                                          </p:spTgt>
                                        </p:tgtEl>
                                        <p:attrNameLst>
                                          <p:attrName>style.visibility</p:attrName>
                                        </p:attrNameLst>
                                      </p:cBhvr>
                                      <p:to>
                                        <p:strVal val="visible"/>
                                      </p:to>
                                    </p:set>
                                    <p:animEffect transition="in" filter="fade">
                                      <p:cBhvr>
                                        <p:cTn id="40" dur="1000"/>
                                        <p:tgtEl>
                                          <p:spTgt spid="207">
                                            <p:txEl>
                                              <p:pRg st="4" end="4"/>
                                            </p:txEl>
                                          </p:spTgt>
                                        </p:tgtEl>
                                      </p:cBhvr>
                                    </p:animEffect>
                                    <p:anim calcmode="lin" valueType="num">
                                      <p:cBhvr>
                                        <p:cTn id="41" dur="1000" fill="hold"/>
                                        <p:tgtEl>
                                          <p:spTgt spid="20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7">
                                            <p:txEl>
                                              <p:pRg st="5" end="5"/>
                                            </p:txEl>
                                          </p:spTgt>
                                        </p:tgtEl>
                                        <p:attrNameLst>
                                          <p:attrName>style.visibility</p:attrName>
                                        </p:attrNameLst>
                                      </p:cBhvr>
                                      <p:to>
                                        <p:strVal val="visible"/>
                                      </p:to>
                                    </p:set>
                                    <p:animEffect transition="in" filter="fade">
                                      <p:cBhvr>
                                        <p:cTn id="47" dur="1000"/>
                                        <p:tgtEl>
                                          <p:spTgt spid="207">
                                            <p:txEl>
                                              <p:pRg st="5" end="5"/>
                                            </p:txEl>
                                          </p:spTgt>
                                        </p:tgtEl>
                                      </p:cBhvr>
                                    </p:animEffect>
                                    <p:anim calcmode="lin" valueType="num">
                                      <p:cBhvr>
                                        <p:cTn id="48" dur="1000" fill="hold"/>
                                        <p:tgtEl>
                                          <p:spTgt spid="20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0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A1F5C-7350-4B26-861D-0F3EBE299BDC}"/>
              </a:ext>
            </a:extLst>
          </p:cNvPr>
          <p:cNvSpPr>
            <a:spLocks noGrp="1"/>
          </p:cNvSpPr>
          <p:nvPr>
            <p:ph type="title"/>
          </p:nvPr>
        </p:nvSpPr>
        <p:spPr/>
        <p:txBody>
          <a:bodyPr/>
          <a:lstStyle/>
          <a:p>
            <a:pPr algn="ctr"/>
            <a:r>
              <a:rPr lang="en" b="1" dirty="0"/>
              <a:t>Website</a:t>
            </a:r>
            <a:endParaRPr lang="en-US" dirty="0"/>
          </a:p>
        </p:txBody>
      </p:sp>
      <p:sp>
        <p:nvSpPr>
          <p:cNvPr id="3" name="Text Placeholder 2">
            <a:extLst>
              <a:ext uri="{FF2B5EF4-FFF2-40B4-BE49-F238E27FC236}">
                <a16:creationId xmlns:a16="http://schemas.microsoft.com/office/drawing/2014/main" id="{C6E8AA65-DF78-4057-A202-AD7FF65ED7F0}"/>
              </a:ext>
            </a:extLst>
          </p:cNvPr>
          <p:cNvSpPr>
            <a:spLocks noGrp="1"/>
          </p:cNvSpPr>
          <p:nvPr>
            <p:ph type="body" idx="1"/>
          </p:nvPr>
        </p:nvSpPr>
        <p:spPr/>
        <p:txBody>
          <a:bodyPr/>
          <a:lstStyle/>
          <a:p>
            <a:r>
              <a:rPr lang="en-US" sz="1600" b="1" dirty="0">
                <a:solidFill>
                  <a:schemeClr val="tx1"/>
                </a:solidFill>
              </a:rPr>
              <a:t>Most Areas, and some districts, have their own websites.  The purpose of these websites is to carry the message of Alcoholics Anonymous by providing a resource on the Internet where information can be obtained about Alcoholics Anonymous in general and, in our case, in relation to Area 81, New Brunswick &amp; Prince Edward Island.</a:t>
            </a:r>
          </a:p>
          <a:p>
            <a:r>
              <a:rPr lang="en-US" sz="1600" b="1" dirty="0">
                <a:solidFill>
                  <a:schemeClr val="tx1"/>
                </a:solidFill>
                <a:hlinkClick r:id="rId3"/>
              </a:rPr>
              <a:t>Check out the Area 81 website!</a:t>
            </a:r>
            <a:endParaRPr lang="en-US" sz="1600" b="1" dirty="0">
              <a:solidFill>
                <a:schemeClr val="tx1"/>
              </a:solidFill>
            </a:endParaRPr>
          </a:p>
          <a:p>
            <a:r>
              <a:rPr lang="en-US" sz="1600" b="1" dirty="0">
                <a:solidFill>
                  <a:schemeClr val="tx1"/>
                </a:solidFill>
                <a:hlinkClick r:id="rId4"/>
              </a:rPr>
              <a:t>Check out the District 2  website!</a:t>
            </a:r>
            <a:endParaRPr lang="en-US" sz="1600" b="1" dirty="0">
              <a:solidFill>
                <a:schemeClr val="tx1"/>
              </a:solidFill>
            </a:endParaRPr>
          </a:p>
          <a:p>
            <a:r>
              <a:rPr lang="en-US" sz="1600" b="1" dirty="0">
                <a:solidFill>
                  <a:schemeClr val="tx1"/>
                </a:solidFill>
                <a:hlinkClick r:id="rId5"/>
              </a:rPr>
              <a:t>Check out the District 5 website!</a:t>
            </a:r>
            <a:endParaRPr lang="en-US" sz="1600" b="1" dirty="0">
              <a:solidFill>
                <a:schemeClr val="tx1"/>
              </a:solidFill>
            </a:endParaRPr>
          </a:p>
        </p:txBody>
      </p:sp>
      <p:pic>
        <p:nvPicPr>
          <p:cNvPr id="4" name="Shape 215">
            <a:extLst>
              <a:ext uri="{FF2B5EF4-FFF2-40B4-BE49-F238E27FC236}">
                <a16:creationId xmlns:a16="http://schemas.microsoft.com/office/drawing/2014/main" id="{9B234B8A-5403-47E6-A248-78A4CE2B73CB}"/>
              </a:ext>
            </a:extLst>
          </p:cNvPr>
          <p:cNvPicPr preferRelativeResize="0"/>
          <p:nvPr/>
        </p:nvPicPr>
        <p:blipFill>
          <a:blip r:embed="rId6">
            <a:alphaModFix/>
          </a:blip>
          <a:stretch>
            <a:fillRect/>
          </a:stretch>
        </p:blipFill>
        <p:spPr>
          <a:xfrm>
            <a:off x="3657600" y="2647950"/>
            <a:ext cx="2009775" cy="2276475"/>
          </a:xfrm>
          <a:prstGeom prst="rect">
            <a:avLst/>
          </a:prstGeom>
          <a:solidFill>
            <a:schemeClr val="accent1">
              <a:lumMod val="50000"/>
            </a:schemeClr>
          </a:solidFill>
          <a:ln>
            <a:noFill/>
          </a:ln>
        </p:spPr>
      </p:pic>
    </p:spTree>
    <p:extLst>
      <p:ext uri="{BB962C8B-B14F-4D97-AF65-F5344CB8AC3E}">
        <p14:creationId xmlns:p14="http://schemas.microsoft.com/office/powerpoint/2010/main" val="33325099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a:spcBef>
                <a:spcPts val="0"/>
              </a:spcBef>
              <a:buNone/>
            </a:pPr>
            <a:r>
              <a:rPr lang="en" b="1" dirty="0"/>
              <a:t>Public Information - PI</a:t>
            </a:r>
          </a:p>
        </p:txBody>
      </p:sp>
      <p:sp>
        <p:nvSpPr>
          <p:cNvPr id="221" name="Shape 221"/>
          <p:cNvSpPr txBox="1">
            <a:spLocks noGrp="1"/>
          </p:cNvSpPr>
          <p:nvPr>
            <p:ph type="body" idx="1"/>
          </p:nvPr>
        </p:nvSpPr>
        <p:spPr>
          <a:xfrm>
            <a:off x="228600" y="1200150"/>
            <a:ext cx="8520599" cy="3416400"/>
          </a:xfrm>
          <a:prstGeom prst="rect">
            <a:avLst/>
          </a:prstGeom>
        </p:spPr>
        <p:txBody>
          <a:bodyPr lIns="91425" tIns="91425" rIns="91425" bIns="91425" anchor="t" anchorCtr="0">
            <a:noAutofit/>
          </a:bodyPr>
          <a:lstStyle/>
          <a:p>
            <a:pPr lvl="0" rtl="0">
              <a:spcBef>
                <a:spcPts val="0"/>
              </a:spcBef>
              <a:buNone/>
            </a:pPr>
            <a:endParaRPr lang="en" b="1" dirty="0">
              <a:solidFill>
                <a:schemeClr val="tx1"/>
              </a:solidFill>
            </a:endParaRPr>
          </a:p>
          <a:p>
            <a:pPr lvl="0" rtl="0">
              <a:spcBef>
                <a:spcPts val="0"/>
              </a:spcBef>
              <a:buNone/>
            </a:pPr>
            <a:r>
              <a:rPr lang="en" b="1" dirty="0">
                <a:solidFill>
                  <a:schemeClr val="tx1"/>
                </a:solidFill>
              </a:rPr>
              <a:t>Have you ever talked to someone who was not in A.A. about A.A.?  If so you have done PI work.</a:t>
            </a:r>
          </a:p>
          <a:p>
            <a:pPr lvl="0">
              <a:spcBef>
                <a:spcPts val="0"/>
              </a:spcBef>
              <a:buNone/>
            </a:pPr>
            <a:endParaRPr lang="en" b="1" dirty="0">
              <a:solidFill>
                <a:schemeClr val="tx1"/>
              </a:solidFill>
            </a:endParaRPr>
          </a:p>
          <a:p>
            <a:pPr lvl="0">
              <a:spcBef>
                <a:spcPts val="0"/>
              </a:spcBef>
              <a:buNone/>
            </a:pPr>
            <a:r>
              <a:rPr lang="en" b="1" dirty="0">
                <a:solidFill>
                  <a:schemeClr val="tx1"/>
                </a:solidFill>
              </a:rPr>
              <a:t>Public Information (P.I.) in Alcoholics Anonymous means carrying the message of recovery to the still-suffering alcoholic by informing the general public about the A.A. program. We carry the message by getting in touch with and responding to the media, schools, industry, and other organizations which can report on the nature and purpose of A.A. and what it can do for alcoholics.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xEl>
                                              <p:pRg st="1" end="1"/>
                                            </p:txEl>
                                          </p:spTgt>
                                        </p:tgtEl>
                                        <p:attrNameLst>
                                          <p:attrName>style.visibility</p:attrName>
                                        </p:attrNameLst>
                                      </p:cBhvr>
                                      <p:to>
                                        <p:strVal val="visible"/>
                                      </p:to>
                                    </p:set>
                                    <p:animEffect transition="in" filter="fade">
                                      <p:cBhvr>
                                        <p:cTn id="7" dur="500"/>
                                        <p:tgtEl>
                                          <p:spTgt spid="2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1">
                                            <p:txEl>
                                              <p:pRg st="3" end="3"/>
                                            </p:txEl>
                                          </p:spTgt>
                                        </p:tgtEl>
                                        <p:attrNameLst>
                                          <p:attrName>style.visibility</p:attrName>
                                        </p:attrNameLst>
                                      </p:cBhvr>
                                      <p:to>
                                        <p:strVal val="visible"/>
                                      </p:to>
                                    </p:set>
                                    <p:animEffect transition="in" filter="fade">
                                      <p:cBhvr>
                                        <p:cTn id="12" dur="1000"/>
                                        <p:tgtEl>
                                          <p:spTgt spid="221">
                                            <p:txEl>
                                              <p:pRg st="3" end="3"/>
                                            </p:txEl>
                                          </p:spTgt>
                                        </p:tgtEl>
                                      </p:cBhvr>
                                    </p:animEffect>
                                    <p:anim calcmode="lin" valueType="num">
                                      <p:cBhvr>
                                        <p:cTn id="13" dur="1000" fill="hold"/>
                                        <p:tgtEl>
                                          <p:spTgt spid="22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2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a:spcBef>
                <a:spcPts val="0"/>
              </a:spcBef>
              <a:buNone/>
            </a:pPr>
            <a:r>
              <a:rPr lang="en" sz="2400" b="1" dirty="0"/>
              <a:t>Cooperation with the Professional Community - CPC</a:t>
            </a:r>
          </a:p>
        </p:txBody>
      </p:sp>
      <p:sp>
        <p:nvSpPr>
          <p:cNvPr id="227" name="Shape 22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sz="1400" b="1" dirty="0">
                <a:solidFill>
                  <a:schemeClr val="tx1"/>
                </a:solidFill>
              </a:rPr>
              <a:t>Your service committee can bring the A.A. message to professionals and to students at professional schools in your community, helping them to understand how and why A.A. works. A.A. has always valued friends in all professional fields. These associations have been mutually beneficial and completely in keeping with the A.A. Traditions.</a:t>
            </a:r>
          </a:p>
          <a:p>
            <a:pPr lvl="0" rtl="0">
              <a:spcBef>
                <a:spcPts val="0"/>
              </a:spcBef>
              <a:buNone/>
            </a:pPr>
            <a:r>
              <a:rPr lang="en" sz="1400" b="1" dirty="0">
                <a:solidFill>
                  <a:schemeClr val="tx1"/>
                </a:solidFill>
              </a:rPr>
              <a:t>Members of C.P.C. committees inform professionals and future professionals about A.A.— what we are, where we are, what we can do, and what we cannot do. They attempt to establish better communication between A.A.s and professionals, and to find simple, effective ways of cooperating without affiliating.</a:t>
            </a:r>
          </a:p>
          <a:p>
            <a:pPr lvl="0" rtl="0">
              <a:spcBef>
                <a:spcPts val="0"/>
              </a:spcBef>
              <a:buNone/>
            </a:pPr>
            <a:r>
              <a:rPr lang="en" sz="1400" b="1" dirty="0">
                <a:solidFill>
                  <a:schemeClr val="tx1"/>
                </a:solidFill>
              </a:rPr>
              <a:t>Cooperating with nonalcoholic professionals is an effective way to carry the message to the sick alcoholic. Such people often meet the alcoholic in places where A.A. is not present. Through professionals, alcoholics may be reached who might otherwise never find the program, or they may be reached sooner with the help of informed non‑A.A.s.</a:t>
            </a:r>
          </a:p>
          <a:p>
            <a:pPr lvl="0" rtl="0">
              <a:spcBef>
                <a:spcPts val="0"/>
              </a:spcBef>
              <a:buNone/>
            </a:pPr>
            <a:endParaRPr sz="1400" dirty="0"/>
          </a:p>
          <a:p>
            <a:pPr lvl="0" rtl="0">
              <a:spcBef>
                <a:spcPts val="0"/>
              </a:spcBef>
              <a:buNone/>
            </a:pPr>
            <a:endParaRPr sz="1400" dirty="0"/>
          </a:p>
          <a:p>
            <a:pPr lvl="0">
              <a:spcBef>
                <a:spcPts val="0"/>
              </a:spcBef>
              <a:buNone/>
            </a:pPr>
            <a:endParaRPr sz="14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circle(in)">
                                      <p:cBhvr>
                                        <p:cTn id="7" dur="2000"/>
                                        <p:tgtEl>
                                          <p:spTgt spid="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7">
                                            <p:txEl>
                                              <p:pRg st="1" end="1"/>
                                            </p:txEl>
                                          </p:spTgt>
                                        </p:tgtEl>
                                        <p:attrNameLst>
                                          <p:attrName>style.visibility</p:attrName>
                                        </p:attrNameLst>
                                      </p:cBhvr>
                                      <p:to>
                                        <p:strVal val="visible"/>
                                      </p:to>
                                    </p:set>
                                    <p:animEffect transition="in" filter="circle(in)">
                                      <p:cBhvr>
                                        <p:cTn id="12" dur="2000"/>
                                        <p:tgtEl>
                                          <p:spTgt spid="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7">
                                            <p:txEl>
                                              <p:pRg st="2" end="2"/>
                                            </p:txEl>
                                          </p:spTgt>
                                        </p:tgtEl>
                                        <p:attrNameLst>
                                          <p:attrName>style.visibility</p:attrName>
                                        </p:attrNameLst>
                                      </p:cBhvr>
                                      <p:to>
                                        <p:strVal val="visible"/>
                                      </p:to>
                                    </p:set>
                                    <p:animEffect transition="in" filter="circle(in)">
                                      <p:cBhvr>
                                        <p:cTn id="17" dur="2000"/>
                                        <p:tgtEl>
                                          <p:spTgt spid="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Shape 85"/>
          <p:cNvSpPr txBox="1">
            <a:spLocks noGrp="1"/>
          </p:cNvSpPr>
          <p:nvPr>
            <p:ph type="body" idx="1"/>
          </p:nvPr>
        </p:nvSpPr>
        <p:spPr>
          <a:xfrm>
            <a:off x="228600" y="742950"/>
            <a:ext cx="3468000" cy="3179400"/>
          </a:xfrm>
          <a:prstGeom prst="rect">
            <a:avLst/>
          </a:prstGeom>
        </p:spPr>
        <p:txBody>
          <a:bodyPr lIns="91425" tIns="91425" rIns="91425" bIns="91425" anchor="t" anchorCtr="0">
            <a:noAutofit/>
          </a:bodyPr>
          <a:lstStyle/>
          <a:p>
            <a:pPr lvl="0" rtl="0">
              <a:spcBef>
                <a:spcPts val="0"/>
              </a:spcBef>
              <a:buNone/>
            </a:pPr>
            <a:r>
              <a:rPr lang="en" sz="2800" b="1" dirty="0">
                <a:solidFill>
                  <a:schemeClr val="tx1"/>
                </a:solidFill>
              </a:rPr>
              <a:t>Alcoholics Anonymous is comprised of 93 Areas in the U.S. and Canada</a:t>
            </a:r>
          </a:p>
        </p:txBody>
      </p:sp>
      <p:pic>
        <p:nvPicPr>
          <p:cNvPr id="86" name="Shape 86" descr="AA_AreaMap1.jpg"/>
          <p:cNvPicPr preferRelativeResize="0"/>
          <p:nvPr/>
        </p:nvPicPr>
        <p:blipFill>
          <a:blip r:embed="rId3">
            <a:alphaModFix/>
          </a:blip>
          <a:stretch>
            <a:fillRect/>
          </a:stretch>
        </p:blipFill>
        <p:spPr>
          <a:xfrm>
            <a:off x="3338074" y="0"/>
            <a:ext cx="6495900" cy="5143499"/>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circle(in)">
                                      <p:cBhvr>
                                        <p:cTn id="7" dur="2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200700"/>
            <a:ext cx="8520600" cy="839100"/>
          </a:xfrm>
          <a:prstGeom prst="rect">
            <a:avLst/>
          </a:prstGeom>
        </p:spPr>
        <p:txBody>
          <a:bodyPr lIns="91425" tIns="91425" rIns="91425" bIns="91425" anchor="t" anchorCtr="0">
            <a:noAutofit/>
          </a:bodyPr>
          <a:lstStyle/>
          <a:p>
            <a:pPr lvl="0" algn="ctr">
              <a:spcBef>
                <a:spcPts val="0"/>
              </a:spcBef>
              <a:buNone/>
            </a:pPr>
            <a:r>
              <a:rPr lang="en" sz="2000" b="1" dirty="0"/>
              <a:t>Accessibilities - Special Needs, Languages, and Remote Communities </a:t>
            </a:r>
          </a:p>
        </p:txBody>
      </p:sp>
      <p:sp>
        <p:nvSpPr>
          <p:cNvPr id="233" name="Shape 23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sz="1400" b="1" dirty="0">
                <a:solidFill>
                  <a:schemeClr val="tx1"/>
                </a:solidFill>
              </a:rPr>
              <a:t>While there are no special A.A. members there are many members who have special needs. This would include those who may be hearing-, visually-, or speech-impaired, those who are homebound, chronically ill, those who use wheelchairs, walkers or crutches, and those who are developmentally disabled or who suffer from brain damage, stroke, etc. Whatever their disability or particular challenge to receiving the A.A. message may be, it is hoped that they would never be excluded from A.A. meetings, Twelve Step work or A.A. service.</a:t>
            </a:r>
          </a:p>
          <a:p>
            <a:pPr lvl="0"/>
            <a:r>
              <a:rPr lang="en" sz="1400" b="1" dirty="0">
                <a:solidFill>
                  <a:schemeClr val="tx1"/>
                </a:solidFill>
              </a:rPr>
              <a:t>Some Areas have a variety of help for those impaired.  Events in some Areas have translation into spanish and Sign Language for those who need it.</a:t>
            </a:r>
          </a:p>
          <a:p>
            <a:pPr lvl="0" rtl="0">
              <a:spcBef>
                <a:spcPts val="0"/>
              </a:spcBef>
              <a:buNone/>
            </a:pPr>
            <a:r>
              <a:rPr lang="en" sz="1400" b="1" dirty="0">
                <a:solidFill>
                  <a:schemeClr val="tx1"/>
                </a:solidFill>
              </a:rPr>
              <a:t>We have Literature in languages other than english as well as in braille.</a:t>
            </a:r>
          </a:p>
          <a:p>
            <a:pPr lvl="0" rtl="0">
              <a:spcBef>
                <a:spcPts val="0"/>
              </a:spcBef>
              <a:buNone/>
            </a:pPr>
            <a:endParaRPr sz="1400" dirty="0"/>
          </a:p>
          <a:p>
            <a:pPr lvl="0">
              <a:spcBef>
                <a:spcPts val="0"/>
              </a:spcBef>
              <a:buNone/>
            </a:pPr>
            <a:endParaRPr sz="14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animEffect transition="in" filter="wipe(down)">
                                      <p:cBhvr>
                                        <p:cTn id="7" dur="500"/>
                                        <p:tgtEl>
                                          <p:spTgt spid="2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3">
                                            <p:txEl>
                                              <p:pRg st="1" end="1"/>
                                            </p:txEl>
                                          </p:spTgt>
                                        </p:tgtEl>
                                        <p:attrNameLst>
                                          <p:attrName>style.visibility</p:attrName>
                                        </p:attrNameLst>
                                      </p:cBhvr>
                                      <p:to>
                                        <p:strVal val="visible"/>
                                      </p:to>
                                    </p:set>
                                    <p:animEffect transition="in" filter="wipe(down)">
                                      <p:cBhvr>
                                        <p:cTn id="12" dur="500"/>
                                        <p:tgtEl>
                                          <p:spTgt spid="2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3">
                                            <p:txEl>
                                              <p:pRg st="2" end="2"/>
                                            </p:txEl>
                                          </p:spTgt>
                                        </p:tgtEl>
                                        <p:attrNameLst>
                                          <p:attrName>style.visibility</p:attrName>
                                        </p:attrNameLst>
                                      </p:cBhvr>
                                      <p:to>
                                        <p:strVal val="visible"/>
                                      </p:to>
                                    </p:set>
                                    <p:animEffect transition="in" filter="wipe(down)">
                                      <p:cBhvr>
                                        <p:cTn id="17" dur="500"/>
                                        <p:tgtEl>
                                          <p:spTgt spid="2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a:spcBef>
                <a:spcPts val="0"/>
              </a:spcBef>
              <a:buNone/>
            </a:pPr>
            <a:r>
              <a:rPr lang="en" b="1" dirty="0"/>
              <a:t>Corrections and Treatment</a:t>
            </a:r>
          </a:p>
        </p:txBody>
      </p:sp>
      <p:sp>
        <p:nvSpPr>
          <p:cNvPr id="239" name="Shape 239"/>
          <p:cNvSpPr txBox="1">
            <a:spLocks noGrp="1"/>
          </p:cNvSpPr>
          <p:nvPr>
            <p:ph type="body" idx="1"/>
          </p:nvPr>
        </p:nvSpPr>
        <p:spPr>
          <a:xfrm>
            <a:off x="311700" y="1152475"/>
            <a:ext cx="4280400" cy="3416400"/>
          </a:xfrm>
          <a:prstGeom prst="rect">
            <a:avLst/>
          </a:prstGeom>
        </p:spPr>
        <p:txBody>
          <a:bodyPr lIns="91425" tIns="91425" rIns="91425" bIns="91425" anchor="t" anchorCtr="0">
            <a:noAutofit/>
          </a:bodyPr>
          <a:lstStyle/>
          <a:p>
            <a:pPr lvl="0" rtl="0">
              <a:spcBef>
                <a:spcPts val="0"/>
              </a:spcBef>
              <a:buNone/>
            </a:pPr>
            <a:r>
              <a:rPr lang="en" sz="1400" b="1" dirty="0">
                <a:solidFill>
                  <a:schemeClr val="tx1"/>
                </a:solidFill>
              </a:rPr>
              <a:t>Corrections work is an opportunity to carry the A.A. message to the confined alcoholic who wants to live sober, one day at a time behind bars.</a:t>
            </a:r>
          </a:p>
          <a:p>
            <a:pPr lvl="0" rtl="0">
              <a:spcBef>
                <a:spcPts val="0"/>
              </a:spcBef>
              <a:buNone/>
            </a:pPr>
            <a:r>
              <a:rPr lang="en" sz="1400" b="1" dirty="0">
                <a:solidFill>
                  <a:schemeClr val="tx1"/>
                </a:solidFill>
              </a:rPr>
              <a:t>An active corrections committee is a vital link to prisons and jails, providing professionals and other workers in correctional facilities with information about A.A., literature, and guidelines for setting up A.A. groups on the inside.</a:t>
            </a:r>
          </a:p>
          <a:p>
            <a:pPr lvl="0">
              <a:spcBef>
                <a:spcPts val="0"/>
              </a:spcBef>
              <a:buNone/>
            </a:pPr>
            <a:r>
              <a:rPr lang="en" sz="1400" b="1" dirty="0">
                <a:solidFill>
                  <a:schemeClr val="tx1"/>
                </a:solidFill>
              </a:rPr>
              <a:t>See the Corrections Workbook from AAWS for more information</a:t>
            </a:r>
          </a:p>
        </p:txBody>
      </p:sp>
      <p:pic>
        <p:nvPicPr>
          <p:cNvPr id="3" name="Picture 2">
            <a:extLst>
              <a:ext uri="{FF2B5EF4-FFF2-40B4-BE49-F238E27FC236}">
                <a16:creationId xmlns:a16="http://schemas.microsoft.com/office/drawing/2014/main" id="{9FDA3857-2253-41C1-9F4B-5759B6D80445}"/>
              </a:ext>
            </a:extLst>
          </p:cNvPr>
          <p:cNvPicPr>
            <a:picLocks noChangeAspect="1"/>
          </p:cNvPicPr>
          <p:nvPr/>
        </p:nvPicPr>
        <p:blipFill>
          <a:blip r:embed="rId3"/>
          <a:stretch>
            <a:fillRect/>
          </a:stretch>
        </p:blipFill>
        <p:spPr>
          <a:xfrm>
            <a:off x="5562600" y="1028340"/>
            <a:ext cx="3153203" cy="38867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 calcmode="lin" valueType="num">
                                      <p:cBhvr additive="base">
                                        <p:cTn id="7" dur="500" fill="hold"/>
                                        <p:tgtEl>
                                          <p:spTgt spid="2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9">
                                            <p:txEl>
                                              <p:pRg st="1" end="1"/>
                                            </p:txEl>
                                          </p:spTgt>
                                        </p:tgtEl>
                                        <p:attrNameLst>
                                          <p:attrName>style.visibility</p:attrName>
                                        </p:attrNameLst>
                                      </p:cBhvr>
                                      <p:to>
                                        <p:strVal val="visible"/>
                                      </p:to>
                                    </p:set>
                                    <p:anim calcmode="lin" valueType="num">
                                      <p:cBhvr additive="base">
                                        <p:cTn id="13" dur="500" fill="hold"/>
                                        <p:tgtEl>
                                          <p:spTgt spid="2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9">
                                            <p:txEl>
                                              <p:pRg st="2" end="2"/>
                                            </p:txEl>
                                          </p:spTgt>
                                        </p:tgtEl>
                                        <p:attrNameLst>
                                          <p:attrName>style.visibility</p:attrName>
                                        </p:attrNameLst>
                                      </p:cBhvr>
                                      <p:to>
                                        <p:strVal val="visible"/>
                                      </p:to>
                                    </p:set>
                                    <p:anim calcmode="lin" valueType="num">
                                      <p:cBhvr additive="base">
                                        <p:cTn id="19" dur="500" fill="hold"/>
                                        <p:tgtEl>
                                          <p:spTgt spid="2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a:spcBef>
                <a:spcPts val="0"/>
              </a:spcBef>
              <a:buNone/>
            </a:pPr>
            <a:r>
              <a:rPr lang="en" b="1" dirty="0"/>
              <a:t>Corrections and Treatment</a:t>
            </a:r>
          </a:p>
        </p:txBody>
      </p:sp>
      <p:sp>
        <p:nvSpPr>
          <p:cNvPr id="240" name="Shape 240"/>
          <p:cNvSpPr txBox="1"/>
          <p:nvPr/>
        </p:nvSpPr>
        <p:spPr>
          <a:xfrm>
            <a:off x="4592100" y="1152474"/>
            <a:ext cx="4240200" cy="3551151"/>
          </a:xfrm>
          <a:prstGeom prst="rect">
            <a:avLst/>
          </a:prstGeom>
          <a:noFill/>
          <a:ln>
            <a:noFill/>
          </a:ln>
        </p:spPr>
        <p:txBody>
          <a:bodyPr lIns="91425" tIns="91425" rIns="91425" bIns="91425" anchor="t" anchorCtr="0">
            <a:noAutofit/>
          </a:bodyPr>
          <a:lstStyle/>
          <a:p>
            <a:pPr lvl="0" rtl="0">
              <a:spcBef>
                <a:spcPts val="0"/>
              </a:spcBef>
              <a:buNone/>
            </a:pPr>
            <a:r>
              <a:rPr lang="en" b="1" dirty="0">
                <a:latin typeface="Proxima Nova"/>
                <a:ea typeface="Proxima Nova"/>
                <a:cs typeface="Proxima Nova"/>
                <a:sym typeface="Proxima Nova"/>
              </a:rPr>
              <a:t>A.A.s who carry the message into treatment facilities and outpatient settings continue to follow the path for sobriety laid out by A.A.’s co-founders. These A.A.s help alcoholics in treatment recover through the A.A. program and find happy, useful, sober lives.</a:t>
            </a:r>
          </a:p>
          <a:p>
            <a:pPr lvl="0" rtl="0">
              <a:spcBef>
                <a:spcPts val="0"/>
              </a:spcBef>
              <a:buNone/>
            </a:pPr>
            <a:endParaRPr b="1" dirty="0">
              <a:latin typeface="Proxima Nova"/>
              <a:ea typeface="Proxima Nova"/>
              <a:cs typeface="Proxima Nova"/>
              <a:sym typeface="Proxima Nova"/>
            </a:endParaRPr>
          </a:p>
          <a:p>
            <a:pPr lvl="0" rtl="0">
              <a:spcBef>
                <a:spcPts val="0"/>
              </a:spcBef>
              <a:buNone/>
            </a:pPr>
            <a:r>
              <a:rPr lang="en" b="1" dirty="0">
                <a:latin typeface="Proxima Nova"/>
                <a:ea typeface="Proxima Nova"/>
                <a:cs typeface="Proxima Nova"/>
                <a:sym typeface="Proxima Nova"/>
              </a:rPr>
              <a:t>The active Treatment Committee provides information about A.A., as well as literature and guidelines for setting up A .A. meetings in treatment facilities and outpatient</a:t>
            </a:r>
          </a:p>
          <a:p>
            <a:pPr lvl="0" rtl="0">
              <a:spcBef>
                <a:spcPts val="0"/>
              </a:spcBef>
              <a:buNone/>
            </a:pPr>
            <a:r>
              <a:rPr lang="en" b="1" dirty="0">
                <a:latin typeface="Proxima Nova"/>
                <a:ea typeface="Proxima Nova"/>
                <a:cs typeface="Proxima Nova"/>
                <a:sym typeface="Proxima Nova"/>
              </a:rPr>
              <a:t>settings.</a:t>
            </a:r>
          </a:p>
          <a:p>
            <a:pPr lvl="0" rtl="0">
              <a:spcBef>
                <a:spcPts val="0"/>
              </a:spcBef>
              <a:buNone/>
            </a:pPr>
            <a:endParaRPr b="1" dirty="0">
              <a:latin typeface="Proxima Nova"/>
              <a:ea typeface="Proxima Nova"/>
              <a:cs typeface="Proxima Nova"/>
              <a:sym typeface="Proxima Nova"/>
            </a:endParaRPr>
          </a:p>
          <a:p>
            <a:pPr lvl="0" rtl="0">
              <a:spcBef>
                <a:spcPts val="0"/>
              </a:spcBef>
              <a:buNone/>
            </a:pPr>
            <a:r>
              <a:rPr lang="en" b="1" dirty="0">
                <a:latin typeface="Proxima Nova"/>
                <a:ea typeface="Proxima Nova"/>
                <a:cs typeface="Proxima Nova"/>
                <a:sym typeface="Proxima Nova"/>
              </a:rPr>
              <a:t>See the Treatment Workbook from AAWS for more information</a:t>
            </a:r>
          </a:p>
          <a:p>
            <a:pPr lvl="0" rtl="0">
              <a:spcBef>
                <a:spcPts val="0"/>
              </a:spcBef>
              <a:buNone/>
            </a:pPr>
            <a:endParaRPr dirty="0">
              <a:latin typeface="Proxima Nova"/>
              <a:ea typeface="Proxima Nova"/>
              <a:cs typeface="Proxima Nova"/>
              <a:sym typeface="Proxima Nova"/>
            </a:endParaRPr>
          </a:p>
        </p:txBody>
      </p:sp>
      <p:pic>
        <p:nvPicPr>
          <p:cNvPr id="5" name="Picture 4">
            <a:extLst>
              <a:ext uri="{FF2B5EF4-FFF2-40B4-BE49-F238E27FC236}">
                <a16:creationId xmlns:a16="http://schemas.microsoft.com/office/drawing/2014/main" id="{FF683C44-3AC7-49D4-8DDE-868609B90FF4}"/>
              </a:ext>
            </a:extLst>
          </p:cNvPr>
          <p:cNvPicPr>
            <a:picLocks noChangeAspect="1"/>
          </p:cNvPicPr>
          <p:nvPr/>
        </p:nvPicPr>
        <p:blipFill>
          <a:blip r:embed="rId3"/>
          <a:stretch>
            <a:fillRect/>
          </a:stretch>
        </p:blipFill>
        <p:spPr>
          <a:xfrm>
            <a:off x="381000" y="1152474"/>
            <a:ext cx="2734174" cy="3409950"/>
          </a:xfrm>
          <a:prstGeom prst="rect">
            <a:avLst/>
          </a:prstGeom>
        </p:spPr>
      </p:pic>
    </p:spTree>
    <p:extLst>
      <p:ext uri="{BB962C8B-B14F-4D97-AF65-F5344CB8AC3E}">
        <p14:creationId xmlns:p14="http://schemas.microsoft.com/office/powerpoint/2010/main" val="2188861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p:cTn id="7" dur="500" fill="hold"/>
                                        <p:tgtEl>
                                          <p:spTgt spid="240"/>
                                        </p:tgtEl>
                                        <p:attrNameLst>
                                          <p:attrName>ppt_w</p:attrName>
                                        </p:attrNameLst>
                                      </p:cBhvr>
                                      <p:tavLst>
                                        <p:tav tm="0">
                                          <p:val>
                                            <p:fltVal val="0"/>
                                          </p:val>
                                        </p:tav>
                                        <p:tav tm="100000">
                                          <p:val>
                                            <p:strVal val="#ppt_w"/>
                                          </p:val>
                                        </p:tav>
                                      </p:tavLst>
                                    </p:anim>
                                    <p:anim calcmode="lin" valueType="num">
                                      <p:cBhvr>
                                        <p:cTn id="8" dur="500" fill="hold"/>
                                        <p:tgtEl>
                                          <p:spTgt spid="240"/>
                                        </p:tgtEl>
                                        <p:attrNameLst>
                                          <p:attrName>ppt_h</p:attrName>
                                        </p:attrNameLst>
                                      </p:cBhvr>
                                      <p:tavLst>
                                        <p:tav tm="0">
                                          <p:val>
                                            <p:fltVal val="0"/>
                                          </p:val>
                                        </p:tav>
                                        <p:tav tm="100000">
                                          <p:val>
                                            <p:strVal val="#ppt_h"/>
                                          </p:val>
                                        </p:tav>
                                      </p:tavLst>
                                    </p:anim>
                                    <p:animEffect transition="in" filter="fade">
                                      <p:cBhvr>
                                        <p:cTn id="9" dur="500"/>
                                        <p:tgtEl>
                                          <p:spTgt spid="24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40">
                                            <p:txEl>
                                              <p:pRg st="0" end="0"/>
                                            </p:txEl>
                                          </p:spTgt>
                                        </p:tgtEl>
                                        <p:attrNameLst>
                                          <p:attrName>style.visibility</p:attrName>
                                        </p:attrNameLst>
                                      </p:cBhvr>
                                      <p:to>
                                        <p:strVal val="visible"/>
                                      </p:to>
                                    </p:set>
                                    <p:animEffect transition="in" filter="randombar(horizontal)">
                                      <p:cBhvr>
                                        <p:cTn id="14" dur="500"/>
                                        <p:tgtEl>
                                          <p:spTgt spid="24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40">
                                            <p:txEl>
                                              <p:pRg st="2" end="2"/>
                                            </p:txEl>
                                          </p:spTgt>
                                        </p:tgtEl>
                                        <p:attrNameLst>
                                          <p:attrName>style.visibility</p:attrName>
                                        </p:attrNameLst>
                                      </p:cBhvr>
                                      <p:to>
                                        <p:strVal val="visible"/>
                                      </p:to>
                                    </p:set>
                                    <p:animEffect transition="in" filter="randombar(horizontal)">
                                      <p:cBhvr>
                                        <p:cTn id="19" dur="500"/>
                                        <p:tgtEl>
                                          <p:spTgt spid="240">
                                            <p:txEl>
                                              <p:pRg st="2" end="2"/>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40">
                                            <p:txEl>
                                              <p:pRg st="3" end="3"/>
                                            </p:txEl>
                                          </p:spTgt>
                                        </p:tgtEl>
                                        <p:attrNameLst>
                                          <p:attrName>style.visibility</p:attrName>
                                        </p:attrNameLst>
                                      </p:cBhvr>
                                      <p:to>
                                        <p:strVal val="visible"/>
                                      </p:to>
                                    </p:set>
                                    <p:animEffect transition="in" filter="randombar(horizontal)">
                                      <p:cBhvr>
                                        <p:cTn id="22" dur="500"/>
                                        <p:tgtEl>
                                          <p:spTgt spid="2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0">
                                            <p:txEl>
                                              <p:pRg st="5" end="5"/>
                                            </p:txEl>
                                          </p:spTgt>
                                        </p:tgtEl>
                                        <p:attrNameLst>
                                          <p:attrName>style.visibility</p:attrName>
                                        </p:attrNameLst>
                                      </p:cBhvr>
                                      <p:to>
                                        <p:strVal val="visible"/>
                                      </p:to>
                                    </p:set>
                                    <p:animEffect transition="in" filter="randombar(horizontal)">
                                      <p:cBhvr>
                                        <p:cTn id="27" dur="500"/>
                                        <p:tgtEl>
                                          <p:spTgt spid="24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251"/>
        <p:cNvGrpSpPr/>
        <p:nvPr/>
      </p:nvGrpSpPr>
      <p:grpSpPr>
        <a:xfrm>
          <a:off x="0" y="0"/>
          <a:ext cx="0" cy="0"/>
          <a:chOff x="0" y="0"/>
          <a:chExt cx="0" cy="0"/>
        </a:xfrm>
      </p:grpSpPr>
      <p:sp>
        <p:nvSpPr>
          <p:cNvPr id="8" name="Shape 253">
            <a:extLst>
              <a:ext uri="{FF2B5EF4-FFF2-40B4-BE49-F238E27FC236}">
                <a16:creationId xmlns:a16="http://schemas.microsoft.com/office/drawing/2014/main" id="{6161D3D8-725F-4CEF-98CC-0C1D4DCF6728}"/>
              </a:ext>
            </a:extLst>
          </p:cNvPr>
          <p:cNvSpPr txBox="1">
            <a:spLocks noGrp="1"/>
          </p:cNvSpPr>
          <p:nvPr>
            <p:ph type="body" idx="1"/>
          </p:nvPr>
        </p:nvSpPr>
        <p:spPr>
          <a:xfrm>
            <a:off x="152400" y="1428750"/>
            <a:ext cx="8520599" cy="3416400"/>
          </a:xfrm>
          <a:prstGeom prst="rect">
            <a:avLst/>
          </a:prstGeom>
        </p:spPr>
        <p:txBody>
          <a:bodyPr lIns="91425" tIns="91425" rIns="91425" bIns="91425" anchor="t" anchorCtr="0">
            <a:noAutofit/>
          </a:bodyPr>
          <a:lstStyle/>
          <a:p>
            <a:pPr lvl="0" rtl="0">
              <a:lnSpc>
                <a:spcPct val="152000"/>
              </a:lnSpc>
              <a:spcBef>
                <a:spcPts val="0"/>
              </a:spcBef>
              <a:spcAft>
                <a:spcPts val="1700"/>
              </a:spcAft>
              <a:buNone/>
            </a:pPr>
            <a:r>
              <a:rPr lang="en" sz="1200" b="1" dirty="0">
                <a:solidFill>
                  <a:schemeClr val="tx1"/>
                </a:solidFill>
              </a:rPr>
              <a:t>A.A. Grapevine is the international journal of Alcoholics Anonymous. Written, edited, illustrated, and read by A.A. members and others interested in the A.A. program of recovery from alcoholism, the Grapevine is a lifeline linking one alcoholic to another. Widely known as a “meeting in print,” the A.A. Grapevine communicates the experience, strength, and hope of its contributors and reflects a broad geographic spectrum of current A.A. experience with recovery, unity, and service. Founded in 1944, the Grapevine does not receive group contributions, but is supported entirely through magazine subscription sales and additional income derived from the sale of related items.</a:t>
            </a:r>
          </a:p>
          <a:p>
            <a:pPr lvl="0" rtl="0">
              <a:lnSpc>
                <a:spcPct val="152000"/>
              </a:lnSpc>
              <a:spcBef>
                <a:spcPts val="0"/>
              </a:spcBef>
              <a:spcAft>
                <a:spcPts val="1700"/>
              </a:spcAft>
              <a:buNone/>
            </a:pPr>
            <a:r>
              <a:rPr lang="en" sz="1100" b="1" dirty="0">
                <a:solidFill>
                  <a:schemeClr val="tx1"/>
                </a:solidFill>
                <a:highlight>
                  <a:srgbClr val="F9F6F3"/>
                </a:highlight>
                <a:latin typeface="Verdana"/>
                <a:ea typeface="Verdana"/>
                <a:cs typeface="Verdana"/>
                <a:sym typeface="Verdana"/>
              </a:rPr>
              <a:t>Grapevine Representatives are the link between AA Grapevine and the groups. It's a fun way to get involved! </a:t>
            </a:r>
          </a:p>
          <a:p>
            <a:pPr marL="457200" lvl="0" indent="-298450" rtl="0">
              <a:lnSpc>
                <a:spcPct val="152000"/>
              </a:lnSpc>
              <a:spcBef>
                <a:spcPts val="0"/>
              </a:spcBef>
              <a:spcAft>
                <a:spcPts val="1700"/>
              </a:spcAft>
              <a:buClr>
                <a:srgbClr val="000000"/>
              </a:buClr>
              <a:buSzPct val="100000"/>
              <a:buFont typeface="Verdana"/>
            </a:pPr>
            <a:r>
              <a:rPr lang="en" sz="1100" b="1" dirty="0">
                <a:solidFill>
                  <a:schemeClr val="tx1"/>
                </a:solidFill>
                <a:highlight>
                  <a:srgbClr val="F9F6F3"/>
                </a:highlight>
                <a:latin typeface="Verdana"/>
                <a:ea typeface="Verdana"/>
                <a:cs typeface="Verdana"/>
                <a:sym typeface="Verdana"/>
              </a:rPr>
              <a:t>Let people know how they can participate by sending in stories, art work, or jokes</a:t>
            </a:r>
          </a:p>
          <a:p>
            <a:pPr marL="457200" lvl="0" indent="-298450" rtl="0">
              <a:lnSpc>
                <a:spcPct val="152000"/>
              </a:lnSpc>
              <a:spcBef>
                <a:spcPts val="0"/>
              </a:spcBef>
              <a:spcAft>
                <a:spcPts val="1700"/>
              </a:spcAft>
              <a:buClr>
                <a:srgbClr val="000000"/>
              </a:buClr>
              <a:buSzPct val="100000"/>
              <a:buFont typeface="Verdana"/>
            </a:pPr>
            <a:r>
              <a:rPr lang="en" sz="1100" b="1" dirty="0">
                <a:solidFill>
                  <a:schemeClr val="tx1"/>
                </a:solidFill>
                <a:highlight>
                  <a:srgbClr val="F9F6F3"/>
                </a:highlight>
                <a:latin typeface="Verdana"/>
                <a:ea typeface="Verdana"/>
                <a:cs typeface="Verdana"/>
                <a:sym typeface="Verdana"/>
              </a:rPr>
              <a:t>When asked bring Grapevine literature to Group, District and Area events.</a:t>
            </a:r>
          </a:p>
        </p:txBody>
      </p:sp>
      <p:pic>
        <p:nvPicPr>
          <p:cNvPr id="10" name="Picture 9">
            <a:extLst>
              <a:ext uri="{FF2B5EF4-FFF2-40B4-BE49-F238E27FC236}">
                <a16:creationId xmlns:a16="http://schemas.microsoft.com/office/drawing/2014/main" id="{C5D0EA24-41D4-4BC4-9CDE-42AF9C21F9F5}"/>
              </a:ext>
            </a:extLst>
          </p:cNvPr>
          <p:cNvPicPr>
            <a:picLocks noChangeAspect="1"/>
          </p:cNvPicPr>
          <p:nvPr/>
        </p:nvPicPr>
        <p:blipFill>
          <a:blip r:embed="rId3"/>
          <a:stretch>
            <a:fillRect/>
          </a:stretch>
        </p:blipFill>
        <p:spPr>
          <a:xfrm>
            <a:off x="2057400" y="133350"/>
            <a:ext cx="4500139" cy="121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7"/>
        <p:cNvGrpSpPr/>
        <p:nvPr/>
      </p:nvGrpSpPr>
      <p:grpSpPr>
        <a:xfrm>
          <a:off x="0" y="0"/>
          <a:ext cx="0" cy="0"/>
          <a:chOff x="0" y="0"/>
          <a:chExt cx="0" cy="0"/>
        </a:xfrm>
      </p:grpSpPr>
      <p:sp>
        <p:nvSpPr>
          <p:cNvPr id="2" name="TextBox 1">
            <a:extLst>
              <a:ext uri="{FF2B5EF4-FFF2-40B4-BE49-F238E27FC236}">
                <a16:creationId xmlns:a16="http://schemas.microsoft.com/office/drawing/2014/main" id="{E6E8A790-7DC0-42CA-B5ED-4E48E486D21F}"/>
              </a:ext>
            </a:extLst>
          </p:cNvPr>
          <p:cNvSpPr txBox="1"/>
          <p:nvPr/>
        </p:nvSpPr>
        <p:spPr>
          <a:xfrm>
            <a:off x="152400" y="47982"/>
            <a:ext cx="8839200" cy="400110"/>
          </a:xfrm>
          <a:prstGeom prst="rect">
            <a:avLst/>
          </a:prstGeom>
          <a:noFill/>
        </p:spPr>
        <p:txBody>
          <a:bodyPr wrap="square" rtlCol="0">
            <a:spAutoFit/>
          </a:bodyPr>
          <a:lstStyle/>
          <a:p>
            <a:pPr algn="ctr"/>
            <a:r>
              <a:rPr lang="en-US" sz="2000" b="1" dirty="0">
                <a:solidFill>
                  <a:schemeClr val="bg1"/>
                </a:solidFill>
              </a:rPr>
              <a:t>Area Committee</a:t>
            </a:r>
          </a:p>
        </p:txBody>
      </p:sp>
      <p:pic>
        <p:nvPicPr>
          <p:cNvPr id="4" name="Picture 3">
            <a:extLst>
              <a:ext uri="{FF2B5EF4-FFF2-40B4-BE49-F238E27FC236}">
                <a16:creationId xmlns:a16="http://schemas.microsoft.com/office/drawing/2014/main" id="{C2C43169-40A0-40D9-9A8F-B3AE8D6A5D54}"/>
              </a:ext>
            </a:extLst>
          </p:cNvPr>
          <p:cNvPicPr>
            <a:picLocks noChangeAspect="1"/>
          </p:cNvPicPr>
          <p:nvPr/>
        </p:nvPicPr>
        <p:blipFill>
          <a:blip r:embed="rId3"/>
          <a:stretch>
            <a:fillRect/>
          </a:stretch>
        </p:blipFill>
        <p:spPr>
          <a:xfrm>
            <a:off x="76200" y="971550"/>
            <a:ext cx="3054980" cy="3547438"/>
          </a:xfrm>
          <a:prstGeom prst="rect">
            <a:avLst/>
          </a:prstGeom>
        </p:spPr>
      </p:pic>
      <p:sp>
        <p:nvSpPr>
          <p:cNvPr id="3" name="TextBox 2">
            <a:extLst>
              <a:ext uri="{FF2B5EF4-FFF2-40B4-BE49-F238E27FC236}">
                <a16:creationId xmlns:a16="http://schemas.microsoft.com/office/drawing/2014/main" id="{6464FFA9-AF58-40B9-BDEB-C6FC6FF6711A}"/>
              </a:ext>
            </a:extLst>
          </p:cNvPr>
          <p:cNvSpPr txBox="1"/>
          <p:nvPr/>
        </p:nvSpPr>
        <p:spPr>
          <a:xfrm>
            <a:off x="3200400" y="448092"/>
            <a:ext cx="5943600" cy="4647426"/>
          </a:xfrm>
          <a:prstGeom prst="rect">
            <a:avLst/>
          </a:prstGeom>
          <a:noFill/>
        </p:spPr>
        <p:txBody>
          <a:bodyPr wrap="square" rtlCol="0">
            <a:spAutoFit/>
          </a:bodyPr>
          <a:lstStyle/>
          <a:p>
            <a:r>
              <a:rPr lang="en-US" b="1" dirty="0">
                <a:solidFill>
                  <a:schemeClr val="bg1"/>
                </a:solidFill>
              </a:rPr>
              <a:t>The Area Committee is comprised of the DCM’s of each District in Area 81 and the following Area Officers:</a:t>
            </a:r>
          </a:p>
          <a:p>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Delegate </a:t>
            </a:r>
          </a:p>
          <a:p>
            <a:pPr marL="285750" indent="-285750">
              <a:buFont typeface="Arial" panose="020B0604020202020204" pitchFamily="34" charset="0"/>
              <a:buChar char="•"/>
            </a:pPr>
            <a:r>
              <a:rPr lang="en-US" b="1" dirty="0">
                <a:solidFill>
                  <a:schemeClr val="bg1"/>
                </a:solidFill>
              </a:rPr>
              <a:t>Area Chairperson </a:t>
            </a:r>
          </a:p>
          <a:p>
            <a:pPr marL="285750" indent="-285750">
              <a:buFont typeface="Arial" panose="020B0604020202020204" pitchFamily="34" charset="0"/>
              <a:buChar char="•"/>
            </a:pPr>
            <a:r>
              <a:rPr lang="en-US" b="1" dirty="0">
                <a:solidFill>
                  <a:schemeClr val="bg1"/>
                </a:solidFill>
              </a:rPr>
              <a:t>Secretary </a:t>
            </a:r>
          </a:p>
          <a:p>
            <a:pPr marL="285750" indent="-285750">
              <a:buFont typeface="Arial" panose="020B0604020202020204" pitchFamily="34" charset="0"/>
              <a:buChar char="•"/>
            </a:pPr>
            <a:r>
              <a:rPr lang="en-US" b="1" dirty="0">
                <a:solidFill>
                  <a:schemeClr val="bg1"/>
                </a:solidFill>
              </a:rPr>
              <a:t>Treasurer</a:t>
            </a:r>
          </a:p>
          <a:p>
            <a:pPr marL="285750" indent="-285750">
              <a:buFont typeface="Arial" panose="020B0604020202020204" pitchFamily="34" charset="0"/>
              <a:buChar char="•"/>
            </a:pPr>
            <a:r>
              <a:rPr lang="it-IT" b="1" dirty="0">
                <a:solidFill>
                  <a:schemeClr val="bg1"/>
                </a:solidFill>
              </a:rPr>
              <a:t>Alternate Delegate </a:t>
            </a:r>
          </a:p>
          <a:p>
            <a:pPr marL="285750" indent="-285750">
              <a:buFont typeface="Arial" panose="020B0604020202020204" pitchFamily="34" charset="0"/>
              <a:buChar char="•"/>
            </a:pPr>
            <a:r>
              <a:rPr lang="it-IT" b="1" dirty="0">
                <a:solidFill>
                  <a:schemeClr val="bg1"/>
                </a:solidFill>
              </a:rPr>
              <a:t>Alternate Area Chair </a:t>
            </a:r>
          </a:p>
          <a:p>
            <a:pPr marL="285750" indent="-285750">
              <a:buFont typeface="Arial" panose="020B0604020202020204" pitchFamily="34" charset="0"/>
              <a:buChar char="•"/>
            </a:pPr>
            <a:r>
              <a:rPr lang="it-IT" b="1" dirty="0">
                <a:solidFill>
                  <a:schemeClr val="bg1"/>
                </a:solidFill>
              </a:rPr>
              <a:t>Registrar </a:t>
            </a:r>
          </a:p>
          <a:p>
            <a:pPr marL="285750" indent="-285750">
              <a:buFont typeface="Arial" panose="020B0604020202020204" pitchFamily="34" charset="0"/>
              <a:buChar char="•"/>
            </a:pPr>
            <a:r>
              <a:rPr lang="it-IT" b="1" dirty="0">
                <a:solidFill>
                  <a:schemeClr val="bg1"/>
                </a:solidFill>
              </a:rPr>
              <a:t>Archivist</a:t>
            </a:r>
          </a:p>
          <a:p>
            <a:pPr marL="285750" indent="-285750">
              <a:buFont typeface="Arial" panose="020B0604020202020204" pitchFamily="34" charset="0"/>
              <a:buChar char="•"/>
            </a:pPr>
            <a:r>
              <a:rPr lang="en-US" b="1" dirty="0">
                <a:solidFill>
                  <a:schemeClr val="bg1"/>
                </a:solidFill>
              </a:rPr>
              <a:t>Web Manager</a:t>
            </a:r>
          </a:p>
          <a:p>
            <a:pPr marL="285750" indent="-285750">
              <a:buFont typeface="Arial" panose="020B0604020202020204" pitchFamily="34" charset="0"/>
              <a:buChar char="•"/>
            </a:pPr>
            <a:r>
              <a:rPr lang="en-US" b="1" dirty="0">
                <a:solidFill>
                  <a:schemeClr val="bg1"/>
                </a:solidFill>
              </a:rPr>
              <a:t>Translation Chair</a:t>
            </a:r>
          </a:p>
          <a:p>
            <a:pPr marL="285750" indent="-285750">
              <a:buFont typeface="Arial" panose="020B0604020202020204" pitchFamily="34" charset="0"/>
              <a:buChar char="•"/>
            </a:pPr>
            <a:r>
              <a:rPr lang="en-US" b="1" dirty="0">
                <a:solidFill>
                  <a:schemeClr val="bg1"/>
                </a:solidFill>
              </a:rPr>
              <a:t>Literature &amp; Grapevine Chair</a:t>
            </a:r>
          </a:p>
          <a:p>
            <a:pPr marL="285750" indent="-285750">
              <a:buFont typeface="Arial" panose="020B0604020202020204" pitchFamily="34" charset="0"/>
              <a:buChar char="•"/>
            </a:pPr>
            <a:r>
              <a:rPr lang="en-US" b="1" dirty="0">
                <a:solidFill>
                  <a:schemeClr val="bg1"/>
                </a:solidFill>
              </a:rPr>
              <a:t>Corrections Chair</a:t>
            </a:r>
          </a:p>
          <a:p>
            <a:endParaRPr lang="en-US" b="1" dirty="0">
              <a:solidFill>
                <a:schemeClr val="bg1"/>
              </a:solidFill>
            </a:endParaRPr>
          </a:p>
          <a:p>
            <a:r>
              <a:rPr lang="en-US" b="1" dirty="0">
                <a:solidFill>
                  <a:schemeClr val="bg1"/>
                </a:solidFill>
              </a:rPr>
              <a:t>In addition, the Chairperson of each Area Committee is also a voting member of Area Committee and Assembly meetings, and, as such, is expected to be at each one.  Duties and responsibilities can be found in the Area 81 Service Structure &amp; Operating Handbook.</a:t>
            </a:r>
          </a:p>
          <a:p>
            <a:endParaRPr lang="en-US" sz="1600" b="1" dirty="0">
              <a:solidFill>
                <a:schemeClr val="bg1"/>
              </a:solidFill>
            </a:endParaRPr>
          </a:p>
        </p:txBody>
      </p:sp>
    </p:spTree>
    <p:extLst>
      <p:ext uri="{BB962C8B-B14F-4D97-AF65-F5344CB8AC3E}">
        <p14:creationId xmlns:p14="http://schemas.microsoft.com/office/powerpoint/2010/main" val="3447318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arn(inVertic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arn(inVertical)">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arn(inVertical)">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arn(inVertical)">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nodeType="click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fade">
                                      <p:cBhvr>
                                        <p:cTn id="72" dur="1000"/>
                                        <p:tgtEl>
                                          <p:spTgt spid="3">
                                            <p:txEl>
                                              <p:pRg st="15" end="15"/>
                                            </p:txEl>
                                          </p:spTgt>
                                        </p:tgtEl>
                                      </p:cBhvr>
                                    </p:animEffect>
                                    <p:anim calcmode="lin" valueType="num">
                                      <p:cBhvr>
                                        <p:cTn id="7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p:cTn id="79" dur="1000" fill="hold"/>
                                        <p:tgtEl>
                                          <p:spTgt spid="4"/>
                                        </p:tgtEl>
                                        <p:attrNameLst>
                                          <p:attrName>ppt_w</p:attrName>
                                        </p:attrNameLst>
                                      </p:cBhvr>
                                      <p:tavLst>
                                        <p:tav tm="0">
                                          <p:val>
                                            <p:fltVal val="0"/>
                                          </p:val>
                                        </p:tav>
                                        <p:tav tm="100000">
                                          <p:val>
                                            <p:strVal val="#ppt_w"/>
                                          </p:val>
                                        </p:tav>
                                      </p:tavLst>
                                    </p:anim>
                                    <p:anim calcmode="lin" valueType="num">
                                      <p:cBhvr>
                                        <p:cTn id="80" dur="1000" fill="hold"/>
                                        <p:tgtEl>
                                          <p:spTgt spid="4"/>
                                        </p:tgtEl>
                                        <p:attrNameLst>
                                          <p:attrName>ppt_h</p:attrName>
                                        </p:attrNameLst>
                                      </p:cBhvr>
                                      <p:tavLst>
                                        <p:tav tm="0">
                                          <p:val>
                                            <p:fltVal val="0"/>
                                          </p:val>
                                        </p:tav>
                                        <p:tav tm="100000">
                                          <p:val>
                                            <p:strVal val="#ppt_h"/>
                                          </p:val>
                                        </p:tav>
                                      </p:tavLst>
                                    </p:anim>
                                    <p:anim calcmode="lin" valueType="num">
                                      <p:cBhvr>
                                        <p:cTn id="81" dur="1000" fill="hold"/>
                                        <p:tgtEl>
                                          <p:spTgt spid="4"/>
                                        </p:tgtEl>
                                        <p:attrNameLst>
                                          <p:attrName>style.rotation</p:attrName>
                                        </p:attrNameLst>
                                      </p:cBhvr>
                                      <p:tavLst>
                                        <p:tav tm="0">
                                          <p:val>
                                            <p:fltVal val="90"/>
                                          </p:val>
                                        </p:tav>
                                        <p:tav tm="100000">
                                          <p:val>
                                            <p:fltVal val="0"/>
                                          </p:val>
                                        </p:tav>
                                      </p:tavLst>
                                    </p:anim>
                                    <p:animEffect transition="in" filter="fade">
                                      <p:cBhvr>
                                        <p:cTn id="8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9D9372-110C-4864-B3AE-FB6303D088D3}"/>
              </a:ext>
            </a:extLst>
          </p:cNvPr>
          <p:cNvSpPr txBox="1"/>
          <p:nvPr/>
        </p:nvSpPr>
        <p:spPr>
          <a:xfrm>
            <a:off x="0" y="209550"/>
            <a:ext cx="9144000" cy="461665"/>
          </a:xfrm>
          <a:prstGeom prst="rect">
            <a:avLst/>
          </a:prstGeom>
          <a:noFill/>
        </p:spPr>
        <p:txBody>
          <a:bodyPr wrap="square" rtlCol="0">
            <a:spAutoFit/>
          </a:bodyPr>
          <a:lstStyle/>
          <a:p>
            <a:pPr algn="ctr"/>
            <a:r>
              <a:rPr lang="en-US" sz="2400" b="1" dirty="0"/>
              <a:t>Area Delegate</a:t>
            </a:r>
          </a:p>
        </p:txBody>
      </p:sp>
      <p:sp>
        <p:nvSpPr>
          <p:cNvPr id="7" name="TextBox 6">
            <a:extLst>
              <a:ext uri="{FF2B5EF4-FFF2-40B4-BE49-F238E27FC236}">
                <a16:creationId xmlns:a16="http://schemas.microsoft.com/office/drawing/2014/main" id="{95C88880-19DF-48C6-B424-2DB18C2F5A16}"/>
              </a:ext>
            </a:extLst>
          </p:cNvPr>
          <p:cNvSpPr txBox="1"/>
          <p:nvPr/>
        </p:nvSpPr>
        <p:spPr>
          <a:xfrm>
            <a:off x="0" y="1200150"/>
            <a:ext cx="9144000" cy="2800767"/>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solidFill>
                  <a:schemeClr val="tx1"/>
                </a:solidFill>
              </a:rPr>
              <a:t>The Delegate’s Primary responsibility is to serve as the link between the General Service Office and the A.A. groups in the Area. This will enable the Delegate to attend the Conference in New York prepared to carry the collective group conscience of A.A. groups in NB/PEI, and to report back to the Area the news and information of Alcoholics Anonymous worldwide.</a:t>
            </a:r>
          </a:p>
          <a:p>
            <a:pPr marL="285750" indent="-285750">
              <a:buFont typeface="Wingdings" panose="05000000000000000000" pitchFamily="2" charset="2"/>
              <a:buChar char="§"/>
            </a:pPr>
            <a:endParaRPr lang="en-US" sz="1600" b="1" dirty="0">
              <a:solidFill>
                <a:schemeClr val="tx1"/>
              </a:solidFill>
            </a:endParaRPr>
          </a:p>
          <a:p>
            <a:pPr marL="285750" indent="-285750">
              <a:buFont typeface="Wingdings" panose="05000000000000000000" pitchFamily="2" charset="2"/>
              <a:buChar char="§"/>
            </a:pPr>
            <a:r>
              <a:rPr lang="en-US" sz="1600" b="1" dirty="0"/>
              <a:t>The Delegate is expected to attend all area service meetings and assemblies.</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The Delegate keeps the Alternate Delegate fully informed.</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The Delegate’s other duties are outlined in the A.A. Service Manual</a:t>
            </a:r>
            <a:endParaRPr lang="en-US" sz="1600" b="1" dirty="0">
              <a:solidFill>
                <a:schemeClr val="tx1"/>
              </a:solidFill>
            </a:endParaRPr>
          </a:p>
        </p:txBody>
      </p:sp>
    </p:spTree>
    <p:extLst>
      <p:ext uri="{BB962C8B-B14F-4D97-AF65-F5344CB8AC3E}">
        <p14:creationId xmlns:p14="http://schemas.microsoft.com/office/powerpoint/2010/main" val="188577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p:cTn id="23"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p:cTn id="31"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99D8BE-242D-444E-A356-8A8521148A71}"/>
              </a:ext>
            </a:extLst>
          </p:cNvPr>
          <p:cNvSpPr txBox="1"/>
          <p:nvPr/>
        </p:nvSpPr>
        <p:spPr>
          <a:xfrm>
            <a:off x="0" y="57150"/>
            <a:ext cx="9144000" cy="461665"/>
          </a:xfrm>
          <a:prstGeom prst="rect">
            <a:avLst/>
          </a:prstGeom>
          <a:noFill/>
        </p:spPr>
        <p:txBody>
          <a:bodyPr wrap="square" rtlCol="0">
            <a:spAutoFit/>
          </a:bodyPr>
          <a:lstStyle/>
          <a:p>
            <a:pPr algn="ctr"/>
            <a:r>
              <a:rPr lang="en-US" sz="2400" b="1" dirty="0"/>
              <a:t>Area Alternate Delegate</a:t>
            </a:r>
          </a:p>
        </p:txBody>
      </p:sp>
      <p:sp>
        <p:nvSpPr>
          <p:cNvPr id="5" name="TextBox 4">
            <a:extLst>
              <a:ext uri="{FF2B5EF4-FFF2-40B4-BE49-F238E27FC236}">
                <a16:creationId xmlns:a16="http://schemas.microsoft.com/office/drawing/2014/main" id="{B3BDD2FB-883B-46BE-B2B8-020D28343348}"/>
              </a:ext>
            </a:extLst>
          </p:cNvPr>
          <p:cNvSpPr txBox="1"/>
          <p:nvPr/>
        </p:nvSpPr>
        <p:spPr>
          <a:xfrm>
            <a:off x="0" y="1581150"/>
            <a:ext cx="9144000" cy="2246769"/>
          </a:xfrm>
          <a:prstGeom prst="rect">
            <a:avLst/>
          </a:prstGeom>
          <a:noFill/>
        </p:spPr>
        <p:txBody>
          <a:bodyPr wrap="square" rtlCol="0">
            <a:spAutoFit/>
          </a:bodyPr>
          <a:lstStyle/>
          <a:p>
            <a:pPr marL="285750" indent="-285750">
              <a:buFont typeface="Wingdings" panose="05000000000000000000" pitchFamily="2" charset="2"/>
              <a:buChar char="§"/>
            </a:pPr>
            <a:r>
              <a:rPr lang="en-US" b="1" dirty="0">
                <a:solidFill>
                  <a:schemeClr val="tx1"/>
                </a:solidFill>
              </a:rPr>
              <a:t>The Alternate Delegate serves in the absence of the Delegate and is expected to be prepared to assume these duties</a:t>
            </a:r>
          </a:p>
          <a:p>
            <a:pPr marL="285750" indent="-285750">
              <a:buFont typeface="Wingdings" panose="05000000000000000000" pitchFamily="2" charset="2"/>
              <a:buChar char="§"/>
            </a:pPr>
            <a:endParaRPr lang="en-US" b="1" dirty="0">
              <a:solidFill>
                <a:schemeClr val="tx1"/>
              </a:solidFill>
            </a:endParaRPr>
          </a:p>
          <a:p>
            <a:pPr marL="285750" indent="-285750">
              <a:buFont typeface="Wingdings" panose="05000000000000000000" pitchFamily="2" charset="2"/>
              <a:buChar char="§"/>
            </a:pPr>
            <a:r>
              <a:rPr lang="en-US" b="1" dirty="0" err="1">
                <a:solidFill>
                  <a:schemeClr val="tx1"/>
                </a:solidFill>
              </a:rPr>
              <a:t>She/He</a:t>
            </a:r>
            <a:r>
              <a:rPr lang="en-US" b="1" dirty="0">
                <a:solidFill>
                  <a:schemeClr val="tx1"/>
                </a:solidFill>
              </a:rPr>
              <a:t> is expected to attend all area service meetings and serve as Roundup and Conference chair for the Area.</a:t>
            </a:r>
          </a:p>
          <a:p>
            <a:pPr marL="285750" indent="-285750">
              <a:buFont typeface="Wingdings" panose="05000000000000000000" pitchFamily="2" charset="2"/>
              <a:buChar char="§"/>
            </a:pPr>
            <a:endParaRPr lang="en-US" b="1" dirty="0">
              <a:solidFill>
                <a:schemeClr val="tx1"/>
              </a:solidFill>
            </a:endParaRPr>
          </a:p>
          <a:p>
            <a:pPr marL="285750" indent="-285750">
              <a:buFont typeface="Wingdings" panose="05000000000000000000" pitchFamily="2" charset="2"/>
              <a:buChar char="§"/>
            </a:pPr>
            <a:r>
              <a:rPr lang="en-US" b="1" dirty="0">
                <a:solidFill>
                  <a:schemeClr val="tx1"/>
                </a:solidFill>
              </a:rPr>
              <a:t>The Alternate Delegate’s other duties are outlined in the A.A. Service Manual.</a:t>
            </a:r>
          </a:p>
          <a:p>
            <a:pPr marL="285750" indent="-285750">
              <a:buFont typeface="Wingdings" panose="05000000000000000000" pitchFamily="2" charset="2"/>
              <a:buChar char="§"/>
            </a:pPr>
            <a:endParaRPr lang="en-US" b="1" dirty="0">
              <a:solidFill>
                <a:schemeClr val="tx1"/>
              </a:solidFill>
            </a:endParaRPr>
          </a:p>
          <a:p>
            <a:pPr marL="285750" indent="-285750">
              <a:buFont typeface="Wingdings" panose="05000000000000000000" pitchFamily="2" charset="2"/>
              <a:buChar char="§"/>
            </a:pPr>
            <a:r>
              <a:rPr lang="en-US" b="1" dirty="0">
                <a:solidFill>
                  <a:schemeClr val="tx1"/>
                </a:solidFill>
              </a:rPr>
              <a:t>The Alternate Delegate may also assume other duties at the request of the Area committee or Assembly.</a:t>
            </a:r>
          </a:p>
        </p:txBody>
      </p:sp>
    </p:spTree>
    <p:extLst>
      <p:ext uri="{BB962C8B-B14F-4D97-AF65-F5344CB8AC3E}">
        <p14:creationId xmlns:p14="http://schemas.microsoft.com/office/powerpoint/2010/main" val="19756725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F83E7D-8B27-4C30-93B0-DE2069910CC1}"/>
              </a:ext>
            </a:extLst>
          </p:cNvPr>
          <p:cNvSpPr txBox="1"/>
          <p:nvPr/>
        </p:nvSpPr>
        <p:spPr>
          <a:xfrm>
            <a:off x="76200" y="209550"/>
            <a:ext cx="9144000" cy="461665"/>
          </a:xfrm>
          <a:prstGeom prst="rect">
            <a:avLst/>
          </a:prstGeom>
          <a:noFill/>
        </p:spPr>
        <p:txBody>
          <a:bodyPr wrap="square" rtlCol="0">
            <a:spAutoFit/>
          </a:bodyPr>
          <a:lstStyle/>
          <a:p>
            <a:pPr algn="ctr"/>
            <a:r>
              <a:rPr lang="en-US" sz="2400" b="1" dirty="0"/>
              <a:t>Area Chairperson</a:t>
            </a:r>
          </a:p>
        </p:txBody>
      </p:sp>
      <p:sp>
        <p:nvSpPr>
          <p:cNvPr id="5" name="TextBox 4">
            <a:extLst>
              <a:ext uri="{FF2B5EF4-FFF2-40B4-BE49-F238E27FC236}">
                <a16:creationId xmlns:a16="http://schemas.microsoft.com/office/drawing/2014/main" id="{E9E9AB13-6B14-4216-A019-B95597D43B86}"/>
              </a:ext>
            </a:extLst>
          </p:cNvPr>
          <p:cNvSpPr txBox="1"/>
          <p:nvPr/>
        </p:nvSpPr>
        <p:spPr>
          <a:xfrm>
            <a:off x="76200" y="819150"/>
            <a:ext cx="9144000" cy="2031325"/>
          </a:xfrm>
          <a:prstGeom prst="rect">
            <a:avLst/>
          </a:prstGeom>
          <a:noFill/>
        </p:spPr>
        <p:txBody>
          <a:bodyPr wrap="square" rtlCol="0">
            <a:spAutoFit/>
          </a:bodyPr>
          <a:lstStyle/>
          <a:p>
            <a:pPr marL="285750" indent="-285750">
              <a:buFont typeface="Wingdings" panose="05000000000000000000" pitchFamily="2" charset="2"/>
              <a:buChar char="§"/>
            </a:pPr>
            <a:r>
              <a:rPr lang="en-US" sz="1800" b="1" dirty="0"/>
              <a:t>The Area Chairperson is the presiding officer of the Area.</a:t>
            </a:r>
          </a:p>
          <a:p>
            <a:pPr marL="285750" indent="-285750">
              <a:buFont typeface="Wingdings" panose="05000000000000000000" pitchFamily="2" charset="2"/>
              <a:buChar char="§"/>
            </a:pPr>
            <a:endParaRPr lang="en-US" sz="1800" b="1" dirty="0"/>
          </a:p>
          <a:p>
            <a:pPr marL="285750" indent="-285750">
              <a:buFont typeface="Wingdings" panose="05000000000000000000" pitchFamily="2" charset="2"/>
              <a:buChar char="§"/>
            </a:pPr>
            <a:r>
              <a:rPr lang="en-US" sz="1800" b="1" dirty="0"/>
              <a:t>Responsible for the preparation of agendas and chairing Area Assemblies  </a:t>
            </a:r>
          </a:p>
          <a:p>
            <a:pPr marL="285750" indent="-285750">
              <a:buFont typeface="Wingdings" panose="05000000000000000000" pitchFamily="2" charset="2"/>
              <a:buChar char="§"/>
            </a:pPr>
            <a:endParaRPr lang="en-US" sz="1800" b="1" dirty="0"/>
          </a:p>
          <a:p>
            <a:pPr marL="285750" indent="-285750">
              <a:buFont typeface="Wingdings" panose="05000000000000000000" pitchFamily="2" charset="2"/>
              <a:buChar char="§"/>
            </a:pPr>
            <a:r>
              <a:rPr lang="en-US" sz="1800" b="1" dirty="0"/>
              <a:t>Keeps the Alternate Area Chairperson fully informed of Area Activities.</a:t>
            </a:r>
          </a:p>
          <a:p>
            <a:pPr marL="285750" indent="-285750">
              <a:buFont typeface="Wingdings" panose="05000000000000000000" pitchFamily="2" charset="2"/>
              <a:buChar char="§"/>
            </a:pPr>
            <a:endParaRPr lang="en-US" sz="1800" b="1" dirty="0"/>
          </a:p>
          <a:p>
            <a:pPr marL="285750" indent="-285750">
              <a:buFont typeface="Wingdings" panose="05000000000000000000" pitchFamily="2" charset="2"/>
              <a:buChar char="§"/>
            </a:pPr>
            <a:r>
              <a:rPr lang="en-US" sz="1800" b="1" dirty="0"/>
              <a:t>Performs other duties of the Area Chair as outlined in the A.A. Service Manual</a:t>
            </a:r>
          </a:p>
        </p:txBody>
      </p:sp>
      <p:sp>
        <p:nvSpPr>
          <p:cNvPr id="6" name="TextBox 5">
            <a:extLst>
              <a:ext uri="{FF2B5EF4-FFF2-40B4-BE49-F238E27FC236}">
                <a16:creationId xmlns:a16="http://schemas.microsoft.com/office/drawing/2014/main" id="{D7F097E0-61CD-4CB8-8390-FCFEFB47F12C}"/>
              </a:ext>
            </a:extLst>
          </p:cNvPr>
          <p:cNvSpPr txBox="1"/>
          <p:nvPr/>
        </p:nvSpPr>
        <p:spPr>
          <a:xfrm>
            <a:off x="0" y="3028950"/>
            <a:ext cx="9144000" cy="461665"/>
          </a:xfrm>
          <a:prstGeom prst="rect">
            <a:avLst/>
          </a:prstGeom>
          <a:noFill/>
        </p:spPr>
        <p:txBody>
          <a:bodyPr wrap="square" rtlCol="0">
            <a:spAutoFit/>
          </a:bodyPr>
          <a:lstStyle/>
          <a:p>
            <a:pPr algn="ctr"/>
            <a:r>
              <a:rPr lang="en-US" sz="2400" b="1" dirty="0"/>
              <a:t>Alternate Area Chairperson</a:t>
            </a:r>
          </a:p>
        </p:txBody>
      </p:sp>
      <p:sp>
        <p:nvSpPr>
          <p:cNvPr id="8" name="TextBox 7">
            <a:extLst>
              <a:ext uri="{FF2B5EF4-FFF2-40B4-BE49-F238E27FC236}">
                <a16:creationId xmlns:a16="http://schemas.microsoft.com/office/drawing/2014/main" id="{80BB8A3C-DE91-4C17-A797-5BD60C46C830}"/>
              </a:ext>
            </a:extLst>
          </p:cNvPr>
          <p:cNvSpPr txBox="1"/>
          <p:nvPr/>
        </p:nvSpPr>
        <p:spPr>
          <a:xfrm>
            <a:off x="76200" y="3943350"/>
            <a:ext cx="8991600" cy="646331"/>
          </a:xfrm>
          <a:prstGeom prst="rect">
            <a:avLst/>
          </a:prstGeom>
          <a:noFill/>
        </p:spPr>
        <p:txBody>
          <a:bodyPr wrap="square" rtlCol="0">
            <a:spAutoFit/>
          </a:bodyPr>
          <a:lstStyle/>
          <a:p>
            <a:pPr marL="285750" indent="-285750">
              <a:buFont typeface="Wingdings" panose="05000000000000000000" pitchFamily="2" charset="2"/>
              <a:buChar char="§"/>
            </a:pPr>
            <a:r>
              <a:rPr lang="en-US" sz="1800" b="1" dirty="0"/>
              <a:t>The Alternate Area Chairperson will keep up to date on Area activities and perform the duties of the Area Chair when requested to do so.</a:t>
            </a:r>
          </a:p>
        </p:txBody>
      </p:sp>
    </p:spTree>
    <p:extLst>
      <p:ext uri="{BB962C8B-B14F-4D97-AF65-F5344CB8AC3E}">
        <p14:creationId xmlns:p14="http://schemas.microsoft.com/office/powerpoint/2010/main" val="37608822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ircle(in)">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circle(in)">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1000"/>
                                        <p:tgtEl>
                                          <p:spTgt spid="8">
                                            <p:txEl>
                                              <p:pRg st="0" end="0"/>
                                            </p:txEl>
                                          </p:spTgt>
                                        </p:tgtEl>
                                      </p:cBhvr>
                                    </p:animEffect>
                                    <p:anim calcmode="lin" valueType="num">
                                      <p:cBhvr>
                                        <p:cTn id="3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4A7EBC-A4CF-48B9-8068-F02EF18ACADE}"/>
              </a:ext>
            </a:extLst>
          </p:cNvPr>
          <p:cNvSpPr txBox="1"/>
          <p:nvPr/>
        </p:nvSpPr>
        <p:spPr>
          <a:xfrm>
            <a:off x="0" y="133350"/>
            <a:ext cx="9144000" cy="461665"/>
          </a:xfrm>
          <a:prstGeom prst="rect">
            <a:avLst/>
          </a:prstGeom>
          <a:noFill/>
        </p:spPr>
        <p:txBody>
          <a:bodyPr wrap="square" rtlCol="0">
            <a:spAutoFit/>
          </a:bodyPr>
          <a:lstStyle/>
          <a:p>
            <a:pPr algn="ctr"/>
            <a:r>
              <a:rPr lang="en-US" sz="2400" b="1" dirty="0"/>
              <a:t>Area Treasurer</a:t>
            </a:r>
          </a:p>
        </p:txBody>
      </p:sp>
      <p:sp>
        <p:nvSpPr>
          <p:cNvPr id="5" name="TextBox 4">
            <a:extLst>
              <a:ext uri="{FF2B5EF4-FFF2-40B4-BE49-F238E27FC236}">
                <a16:creationId xmlns:a16="http://schemas.microsoft.com/office/drawing/2014/main" id="{779549AA-86D7-4672-B925-C54CC7A6D2FC}"/>
              </a:ext>
            </a:extLst>
          </p:cNvPr>
          <p:cNvSpPr txBox="1"/>
          <p:nvPr/>
        </p:nvSpPr>
        <p:spPr>
          <a:xfrm>
            <a:off x="76200" y="1200150"/>
            <a:ext cx="8991600" cy="2862322"/>
          </a:xfrm>
          <a:prstGeom prst="rect">
            <a:avLst/>
          </a:prstGeom>
          <a:noFill/>
        </p:spPr>
        <p:txBody>
          <a:bodyPr wrap="square" rtlCol="0">
            <a:spAutoFit/>
          </a:bodyPr>
          <a:lstStyle/>
          <a:p>
            <a:pPr marL="285750" indent="-285750">
              <a:buFont typeface="Wingdings" panose="05000000000000000000" pitchFamily="2" charset="2"/>
              <a:buChar char="§"/>
            </a:pPr>
            <a:r>
              <a:rPr lang="en-US" sz="1800" b="1" dirty="0"/>
              <a:t>The Area Treasurer is responsible for keeping track of the Area’s financial matters.</a:t>
            </a:r>
          </a:p>
          <a:p>
            <a:pPr marL="285750" indent="-285750">
              <a:buFont typeface="Wingdings" panose="05000000000000000000" pitchFamily="2" charset="2"/>
              <a:buChar char="§"/>
            </a:pPr>
            <a:endParaRPr lang="en-US" sz="1800" b="1" dirty="0"/>
          </a:p>
          <a:p>
            <a:pPr marL="285750" indent="-285750">
              <a:buFont typeface="Wingdings" panose="05000000000000000000" pitchFamily="2" charset="2"/>
              <a:buChar char="§"/>
            </a:pPr>
            <a:r>
              <a:rPr lang="en-US" sz="1800" b="1" dirty="0"/>
              <a:t>The paying of accounts and maintaining of accurate records of the Area’s financial condition.</a:t>
            </a:r>
          </a:p>
          <a:p>
            <a:pPr marL="285750" indent="-285750">
              <a:buFont typeface="Wingdings" panose="05000000000000000000" pitchFamily="2" charset="2"/>
              <a:buChar char="§"/>
            </a:pPr>
            <a:endParaRPr lang="en-US" sz="1800" b="1" dirty="0"/>
          </a:p>
          <a:p>
            <a:pPr marL="285750" indent="-285750">
              <a:buFont typeface="Wingdings" panose="05000000000000000000" pitchFamily="2" charset="2"/>
              <a:buChar char="§"/>
            </a:pPr>
            <a:r>
              <a:rPr lang="en-US" sz="1800" b="1" dirty="0"/>
              <a:t>The Area Treasurer is responsible for the bookkeeping for the Area.</a:t>
            </a:r>
          </a:p>
          <a:p>
            <a:pPr marL="285750" indent="-285750">
              <a:buFont typeface="Wingdings" panose="05000000000000000000" pitchFamily="2" charset="2"/>
              <a:buChar char="§"/>
            </a:pPr>
            <a:endParaRPr lang="en-US" sz="1800" b="1" dirty="0"/>
          </a:p>
          <a:p>
            <a:pPr marL="285750" indent="-285750">
              <a:buFont typeface="Wingdings" panose="05000000000000000000" pitchFamily="2" charset="2"/>
              <a:buChar char="§"/>
            </a:pPr>
            <a:r>
              <a:rPr lang="en-US" sz="1800" b="1" dirty="0"/>
              <a:t>The Area Treasurer may assume other duties at the direction of the Area Committee</a:t>
            </a:r>
          </a:p>
        </p:txBody>
      </p:sp>
    </p:spTree>
    <p:extLst>
      <p:ext uri="{BB962C8B-B14F-4D97-AF65-F5344CB8AC3E}">
        <p14:creationId xmlns:p14="http://schemas.microsoft.com/office/powerpoint/2010/main" val="33996785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3F7C0C-4EBD-43B1-8D20-4D57F82A5C32}"/>
              </a:ext>
            </a:extLst>
          </p:cNvPr>
          <p:cNvSpPr txBox="1"/>
          <p:nvPr/>
        </p:nvSpPr>
        <p:spPr>
          <a:xfrm>
            <a:off x="76200" y="209550"/>
            <a:ext cx="8915400" cy="461665"/>
          </a:xfrm>
          <a:prstGeom prst="rect">
            <a:avLst/>
          </a:prstGeom>
          <a:noFill/>
        </p:spPr>
        <p:txBody>
          <a:bodyPr wrap="square" rtlCol="0">
            <a:spAutoFit/>
          </a:bodyPr>
          <a:lstStyle/>
          <a:p>
            <a:pPr algn="ctr"/>
            <a:r>
              <a:rPr lang="en-US" sz="2400" b="1" dirty="0"/>
              <a:t>Area Secretary</a:t>
            </a:r>
          </a:p>
        </p:txBody>
      </p:sp>
      <p:sp>
        <p:nvSpPr>
          <p:cNvPr id="5" name="Rectangle 4">
            <a:extLst>
              <a:ext uri="{FF2B5EF4-FFF2-40B4-BE49-F238E27FC236}">
                <a16:creationId xmlns:a16="http://schemas.microsoft.com/office/drawing/2014/main" id="{964B87A7-0449-4F3C-B339-9F0ADFE5424E}"/>
              </a:ext>
            </a:extLst>
          </p:cNvPr>
          <p:cNvSpPr/>
          <p:nvPr/>
        </p:nvSpPr>
        <p:spPr>
          <a:xfrm>
            <a:off x="228600" y="802035"/>
            <a:ext cx="8839200" cy="3693319"/>
          </a:xfrm>
          <a:prstGeom prst="rect">
            <a:avLst/>
          </a:prstGeom>
        </p:spPr>
        <p:txBody>
          <a:bodyPr wrap="square">
            <a:spAutoFit/>
          </a:bodyPr>
          <a:lstStyle/>
          <a:p>
            <a:pPr marL="285750" indent="-285750">
              <a:buFont typeface="Wingdings" panose="05000000000000000000" pitchFamily="2" charset="2"/>
              <a:buChar char="§"/>
            </a:pPr>
            <a:r>
              <a:rPr lang="en-US" sz="1800" b="1" dirty="0">
                <a:latin typeface="+mn-lt"/>
              </a:rPr>
              <a:t>The Primary responsibility of the Area Secretary is to take the minutes at Area and Assembly meetings and report in a timely fashion an accurate record of these activities to the Area Committee. The minutes should be distributed within two (2) weeks of any meeting.</a:t>
            </a:r>
          </a:p>
          <a:p>
            <a:pPr marL="285750" indent="-285750">
              <a:buFont typeface="Wingdings" panose="05000000000000000000" pitchFamily="2" charset="2"/>
              <a:buChar char="§"/>
            </a:pPr>
            <a:endParaRPr lang="en-US" sz="1800" b="1" dirty="0">
              <a:latin typeface="+mn-lt"/>
            </a:endParaRPr>
          </a:p>
          <a:p>
            <a:pPr marL="285750" indent="-285750">
              <a:buFont typeface="Wingdings" panose="05000000000000000000" pitchFamily="2" charset="2"/>
              <a:buChar char="§"/>
            </a:pPr>
            <a:r>
              <a:rPr lang="en-US" sz="1800" b="1" dirty="0">
                <a:latin typeface="+mn-lt"/>
              </a:rPr>
              <a:t>The Area Secretary is responsible for maintaining an up to date Mailing list of all Area officers and DCMs.</a:t>
            </a:r>
          </a:p>
          <a:p>
            <a:pPr marL="285750" indent="-285750">
              <a:buFont typeface="Wingdings" panose="05000000000000000000" pitchFamily="2" charset="2"/>
              <a:buChar char="§"/>
            </a:pPr>
            <a:endParaRPr lang="en-US" sz="1800" b="1" dirty="0">
              <a:latin typeface="+mn-lt"/>
            </a:endParaRPr>
          </a:p>
          <a:p>
            <a:pPr marL="285750" indent="-285750">
              <a:buFont typeface="Wingdings" panose="05000000000000000000" pitchFamily="2" charset="2"/>
              <a:buChar char="§"/>
            </a:pPr>
            <a:r>
              <a:rPr lang="en-US" sz="1800" b="1" dirty="0">
                <a:latin typeface="+mn-lt"/>
              </a:rPr>
              <a:t>The Secretary will provide a copy of all Area meeting minutes to the Area Archivist for safekeeping.</a:t>
            </a:r>
          </a:p>
          <a:p>
            <a:pPr marL="285750" indent="-285750">
              <a:buFont typeface="Wingdings" panose="05000000000000000000" pitchFamily="2" charset="2"/>
              <a:buChar char="§"/>
            </a:pPr>
            <a:endParaRPr lang="en-US" sz="1800" b="1" dirty="0">
              <a:latin typeface="+mn-lt"/>
            </a:endParaRPr>
          </a:p>
          <a:p>
            <a:pPr marL="285750" indent="-285750">
              <a:buFont typeface="Wingdings" panose="05000000000000000000" pitchFamily="2" charset="2"/>
              <a:buChar char="§"/>
            </a:pPr>
            <a:r>
              <a:rPr lang="en-US" sz="1800" b="1" dirty="0">
                <a:latin typeface="+mn-lt"/>
              </a:rPr>
              <a:t>The Secretary may assume other duties at the direction of the Area Committee</a:t>
            </a:r>
          </a:p>
        </p:txBody>
      </p:sp>
    </p:spTree>
    <p:extLst>
      <p:ext uri="{BB962C8B-B14F-4D97-AF65-F5344CB8AC3E}">
        <p14:creationId xmlns:p14="http://schemas.microsoft.com/office/powerpoint/2010/main" val="219196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rtl="0">
              <a:spcBef>
                <a:spcPts val="0"/>
              </a:spcBef>
              <a:buNone/>
            </a:pPr>
            <a:r>
              <a:rPr lang="en"/>
              <a:t> </a:t>
            </a:r>
          </a:p>
        </p:txBody>
      </p:sp>
      <p:sp>
        <p:nvSpPr>
          <p:cNvPr id="78" name="Shape 78"/>
          <p:cNvSpPr txBox="1">
            <a:spLocks noGrp="1"/>
          </p:cNvSpPr>
          <p:nvPr>
            <p:ph type="body" idx="1"/>
          </p:nvPr>
        </p:nvSpPr>
        <p:spPr>
          <a:xfrm>
            <a:off x="246775" y="1757500"/>
            <a:ext cx="4390200" cy="14727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800" b="1" dirty="0">
                <a:solidFill>
                  <a:schemeClr val="dk1"/>
                </a:solidFill>
              </a:rPr>
              <a:t>Our service structure is made up of 6 regions in the U.S. and 2 in Canada. </a:t>
            </a:r>
          </a:p>
        </p:txBody>
      </p:sp>
      <p:pic>
        <p:nvPicPr>
          <p:cNvPr id="79" name="Shape 79" descr="AARegionalMap.gif"/>
          <p:cNvPicPr preferRelativeResize="0"/>
          <p:nvPr/>
        </p:nvPicPr>
        <p:blipFill>
          <a:blip r:embed="rId3">
            <a:alphaModFix/>
          </a:blip>
          <a:stretch>
            <a:fillRect/>
          </a:stretch>
        </p:blipFill>
        <p:spPr>
          <a:xfrm>
            <a:off x="3544957" y="-77900"/>
            <a:ext cx="5379185" cy="5143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dissolve">
                                      <p:cBhvr>
                                        <p:cTn id="7"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30CA56-B94C-4D80-A772-59EAC7F45FA4}"/>
              </a:ext>
            </a:extLst>
          </p:cNvPr>
          <p:cNvSpPr txBox="1"/>
          <p:nvPr/>
        </p:nvSpPr>
        <p:spPr>
          <a:xfrm>
            <a:off x="0" y="209550"/>
            <a:ext cx="9144000" cy="461665"/>
          </a:xfrm>
          <a:prstGeom prst="rect">
            <a:avLst/>
          </a:prstGeom>
          <a:noFill/>
        </p:spPr>
        <p:txBody>
          <a:bodyPr wrap="square" rtlCol="0">
            <a:spAutoFit/>
          </a:bodyPr>
          <a:lstStyle/>
          <a:p>
            <a:pPr algn="ctr"/>
            <a:r>
              <a:rPr lang="en-US" sz="2400" b="1" dirty="0"/>
              <a:t>Area Registrar</a:t>
            </a:r>
          </a:p>
        </p:txBody>
      </p:sp>
      <p:sp>
        <p:nvSpPr>
          <p:cNvPr id="5" name="TextBox 4">
            <a:extLst>
              <a:ext uri="{FF2B5EF4-FFF2-40B4-BE49-F238E27FC236}">
                <a16:creationId xmlns:a16="http://schemas.microsoft.com/office/drawing/2014/main" id="{E0500960-4CAD-4209-A1FD-F9C611DF7E8D}"/>
              </a:ext>
            </a:extLst>
          </p:cNvPr>
          <p:cNvSpPr txBox="1"/>
          <p:nvPr/>
        </p:nvSpPr>
        <p:spPr>
          <a:xfrm>
            <a:off x="0" y="1123950"/>
            <a:ext cx="9144000" cy="3539430"/>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t>The Area Registrar is the liaison between the Area and the General Service Office (GSO) for communicating information about groups and meetings to and from GSO.</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The Registrar is responsible for an annual comparison of GSO and Area Databases</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The Area Registrar will attend all Area Assemblies and Committee meetings.</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Updated information is sent to GSO along with copies of Group Change forms and New Group forms.</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The Area Registrar may assume other duties at the direction of the Area Committee.</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The Area Registrar will review the Area web site for content and request any changes that are not deemed appropriate for the Area web site.</a:t>
            </a:r>
          </a:p>
        </p:txBody>
      </p:sp>
    </p:spTree>
    <p:extLst>
      <p:ext uri="{BB962C8B-B14F-4D97-AF65-F5344CB8AC3E}">
        <p14:creationId xmlns:p14="http://schemas.microsoft.com/office/powerpoint/2010/main" val="8085694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A4C1FF-459B-4C83-A0A3-DEC7270883DD}"/>
              </a:ext>
            </a:extLst>
          </p:cNvPr>
          <p:cNvSpPr txBox="1"/>
          <p:nvPr/>
        </p:nvSpPr>
        <p:spPr>
          <a:xfrm>
            <a:off x="76200" y="209550"/>
            <a:ext cx="8991600" cy="461665"/>
          </a:xfrm>
          <a:prstGeom prst="rect">
            <a:avLst/>
          </a:prstGeom>
          <a:noFill/>
        </p:spPr>
        <p:txBody>
          <a:bodyPr wrap="square" rtlCol="0">
            <a:spAutoFit/>
          </a:bodyPr>
          <a:lstStyle/>
          <a:p>
            <a:pPr algn="ctr"/>
            <a:r>
              <a:rPr lang="en-US" sz="2400" b="1" dirty="0"/>
              <a:t>Area Archives Committee</a:t>
            </a:r>
          </a:p>
        </p:txBody>
      </p:sp>
      <p:sp>
        <p:nvSpPr>
          <p:cNvPr id="7" name="TextBox 6">
            <a:extLst>
              <a:ext uri="{FF2B5EF4-FFF2-40B4-BE49-F238E27FC236}">
                <a16:creationId xmlns:a16="http://schemas.microsoft.com/office/drawing/2014/main" id="{9D92BE7C-D0A0-40F3-AFEE-0B9F428F0EC7}"/>
              </a:ext>
            </a:extLst>
          </p:cNvPr>
          <p:cNvSpPr txBox="1"/>
          <p:nvPr/>
        </p:nvSpPr>
        <p:spPr>
          <a:xfrm>
            <a:off x="76200" y="819150"/>
            <a:ext cx="8991600" cy="3785652"/>
          </a:xfrm>
          <a:prstGeom prst="rect">
            <a:avLst/>
          </a:prstGeom>
          <a:noFill/>
        </p:spPr>
        <p:txBody>
          <a:bodyPr wrap="square" rtlCol="0">
            <a:spAutoFit/>
          </a:bodyPr>
          <a:lstStyle/>
          <a:p>
            <a:pPr marL="285750" indent="-285750">
              <a:buFont typeface="Wingdings" panose="05000000000000000000" pitchFamily="2" charset="2"/>
              <a:buChar char="§"/>
            </a:pPr>
            <a:r>
              <a:rPr lang="en-US" sz="1500" b="1" dirty="0"/>
              <a:t>The Purpose of the Archives Committee is to preserve the history of A.A. in Area 81.</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The committee maintains records, memorabilia, and other items from our past so that, we as a fellowship remember our history, growth, successes and failures. This will help our A.A. members better understand issues we may be currently considering, because in all likelihood the issue has come up before and we can learn from our past experiences. </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The committee also maintains records of District and group histories, enabling it to provide any group or member who wishes to learn more about a group or district.</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The committee gathers many items of historical value to A.A. in Area 81 from throughout the Area, preserves, catalogues, and stores these items so they will not deteriorate over time.</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The Archives Chair will attend all Area Assemblies and Committee meetings with a display from the Archives, readily available to all A.A members to peruse during the Area Assembly meeting.</a:t>
            </a:r>
          </a:p>
        </p:txBody>
      </p:sp>
    </p:spTree>
    <p:extLst>
      <p:ext uri="{BB962C8B-B14F-4D97-AF65-F5344CB8AC3E}">
        <p14:creationId xmlns:p14="http://schemas.microsoft.com/office/powerpoint/2010/main" val="7512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randombar(horizontal)">
                                      <p:cBhvr>
                                        <p:cTn id="2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D9741B-0D3A-49A4-AC15-1DFAC8753F97}"/>
              </a:ext>
            </a:extLst>
          </p:cNvPr>
          <p:cNvSpPr txBox="1"/>
          <p:nvPr/>
        </p:nvSpPr>
        <p:spPr>
          <a:xfrm>
            <a:off x="76200" y="57150"/>
            <a:ext cx="8991600" cy="461665"/>
          </a:xfrm>
          <a:prstGeom prst="rect">
            <a:avLst/>
          </a:prstGeom>
          <a:noFill/>
        </p:spPr>
        <p:txBody>
          <a:bodyPr wrap="square" rtlCol="0">
            <a:spAutoFit/>
          </a:bodyPr>
          <a:lstStyle/>
          <a:p>
            <a:pPr algn="ctr"/>
            <a:r>
              <a:rPr lang="en-US" sz="2400" b="1" dirty="0"/>
              <a:t>Area Corrections Committee</a:t>
            </a:r>
          </a:p>
        </p:txBody>
      </p:sp>
      <p:sp>
        <p:nvSpPr>
          <p:cNvPr id="6" name="TextBox 5">
            <a:extLst>
              <a:ext uri="{FF2B5EF4-FFF2-40B4-BE49-F238E27FC236}">
                <a16:creationId xmlns:a16="http://schemas.microsoft.com/office/drawing/2014/main" id="{68EA5B34-D935-465B-8D84-939B79486A4B}"/>
              </a:ext>
            </a:extLst>
          </p:cNvPr>
          <p:cNvSpPr txBox="1"/>
          <p:nvPr/>
        </p:nvSpPr>
        <p:spPr>
          <a:xfrm>
            <a:off x="76200" y="1047750"/>
            <a:ext cx="8991600" cy="3554819"/>
          </a:xfrm>
          <a:prstGeom prst="rect">
            <a:avLst/>
          </a:prstGeom>
          <a:noFill/>
        </p:spPr>
        <p:txBody>
          <a:bodyPr wrap="square" rtlCol="0">
            <a:spAutoFit/>
          </a:bodyPr>
          <a:lstStyle/>
          <a:p>
            <a:pPr marL="285750" indent="-285750">
              <a:buFont typeface="Wingdings" panose="05000000000000000000" pitchFamily="2" charset="2"/>
              <a:buChar char="§"/>
            </a:pPr>
            <a:r>
              <a:rPr lang="en-US" sz="1500" b="1" dirty="0"/>
              <a:t>The purpose of the Corrections committee is to coordinate the work of districts, groups, or individual A.A. members who are interested in carrying the message of recovery to alcoholics who are incarcerated.</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The committee works with districts and groups in the coordination of A.A. meetings taking place in correctional facilities and works to encourage A.A. districts and groups to support the correctional meetings.</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The committee will also coordinate the collection of conference approved literature for distribution to inmates.</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The G.S.O. Correctional Facilities Workbook provides information about the running of successful meetings in correctional facilities and how to establish positive relations with correctional facilities administrators and staff. (see also, the A.A. Guidelines for Correctional Facilities Committees.)</a:t>
            </a:r>
          </a:p>
        </p:txBody>
      </p:sp>
    </p:spTree>
    <p:extLst>
      <p:ext uri="{BB962C8B-B14F-4D97-AF65-F5344CB8AC3E}">
        <p14:creationId xmlns:p14="http://schemas.microsoft.com/office/powerpoint/2010/main" val="30226650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p:cTn id="23"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p:cTn id="31"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9E81E9-935B-4B07-910F-08B2E17FC810}"/>
              </a:ext>
            </a:extLst>
          </p:cNvPr>
          <p:cNvSpPr txBox="1"/>
          <p:nvPr/>
        </p:nvSpPr>
        <p:spPr>
          <a:xfrm>
            <a:off x="76200" y="57150"/>
            <a:ext cx="8991600" cy="461665"/>
          </a:xfrm>
          <a:prstGeom prst="rect">
            <a:avLst/>
          </a:prstGeom>
          <a:noFill/>
        </p:spPr>
        <p:txBody>
          <a:bodyPr wrap="square" rtlCol="0">
            <a:spAutoFit/>
          </a:bodyPr>
          <a:lstStyle/>
          <a:p>
            <a:pPr algn="ctr"/>
            <a:r>
              <a:rPr lang="en-US" sz="2400" b="1" dirty="0"/>
              <a:t>Area Treatment Facilities Committee</a:t>
            </a:r>
          </a:p>
        </p:txBody>
      </p:sp>
      <p:sp>
        <p:nvSpPr>
          <p:cNvPr id="5" name="TextBox 4">
            <a:extLst>
              <a:ext uri="{FF2B5EF4-FFF2-40B4-BE49-F238E27FC236}">
                <a16:creationId xmlns:a16="http://schemas.microsoft.com/office/drawing/2014/main" id="{01296376-905B-47AE-BEE0-4AB9138BA400}"/>
              </a:ext>
            </a:extLst>
          </p:cNvPr>
          <p:cNvSpPr txBox="1"/>
          <p:nvPr/>
        </p:nvSpPr>
        <p:spPr>
          <a:xfrm>
            <a:off x="76200" y="590550"/>
            <a:ext cx="8991600" cy="3785652"/>
          </a:xfrm>
          <a:prstGeom prst="rect">
            <a:avLst/>
          </a:prstGeom>
          <a:noFill/>
        </p:spPr>
        <p:txBody>
          <a:bodyPr wrap="square" rtlCol="0">
            <a:spAutoFit/>
          </a:bodyPr>
          <a:lstStyle/>
          <a:p>
            <a:pPr marL="285750" indent="-285750">
              <a:buFont typeface="Wingdings" panose="05000000000000000000" pitchFamily="2" charset="2"/>
              <a:buChar char="§"/>
            </a:pPr>
            <a:r>
              <a:rPr lang="en-US" sz="1500" b="1" dirty="0"/>
              <a:t>The purpose of the Treatment Facilities committee is to coordinate the work of districts, groups, or individual A.A members who are interested in carrying the message of recovery to alcoholics in treatment facilities.</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Also, to set up means of “bridging the gap” from the treatment facility to an A.A. group in the individual’s home community.</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Committee members contact treatment Facility administrators to discuss ways A.A. can cooperate with the facility, staying within the facilities guidelines while adhering to A.A.’s Twelve Traditions.  </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The G.S.O. Treatment Facilities Workbook provides information about how to run successful meetings in Treatment facilities and how to establish positive relations with treatment facilities administrators.</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And how to develop a “bridging the gap” program.</a:t>
            </a:r>
          </a:p>
        </p:txBody>
      </p:sp>
    </p:spTree>
    <p:extLst>
      <p:ext uri="{BB962C8B-B14F-4D97-AF65-F5344CB8AC3E}">
        <p14:creationId xmlns:p14="http://schemas.microsoft.com/office/powerpoint/2010/main" val="801398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7D62DC-5A87-4084-BD5A-076F19715F05}"/>
              </a:ext>
            </a:extLst>
          </p:cNvPr>
          <p:cNvSpPr txBox="1"/>
          <p:nvPr/>
        </p:nvSpPr>
        <p:spPr>
          <a:xfrm>
            <a:off x="0" y="285750"/>
            <a:ext cx="9144000" cy="461665"/>
          </a:xfrm>
          <a:prstGeom prst="rect">
            <a:avLst/>
          </a:prstGeom>
          <a:noFill/>
        </p:spPr>
        <p:txBody>
          <a:bodyPr wrap="square" rtlCol="0">
            <a:spAutoFit/>
          </a:bodyPr>
          <a:lstStyle/>
          <a:p>
            <a:pPr algn="ctr"/>
            <a:r>
              <a:rPr lang="en-US" sz="2400" b="1" dirty="0"/>
              <a:t>Area Literature\Grapevine Committee</a:t>
            </a:r>
          </a:p>
        </p:txBody>
      </p:sp>
      <p:sp>
        <p:nvSpPr>
          <p:cNvPr id="6" name="TextBox 5">
            <a:extLst>
              <a:ext uri="{FF2B5EF4-FFF2-40B4-BE49-F238E27FC236}">
                <a16:creationId xmlns:a16="http://schemas.microsoft.com/office/drawing/2014/main" id="{670F97CA-77E0-4AB5-A90D-3E5BCE9BEFBB}"/>
              </a:ext>
            </a:extLst>
          </p:cNvPr>
          <p:cNvSpPr txBox="1"/>
          <p:nvPr/>
        </p:nvSpPr>
        <p:spPr>
          <a:xfrm>
            <a:off x="-9889" y="2599234"/>
            <a:ext cx="8991600" cy="2169825"/>
          </a:xfrm>
          <a:prstGeom prst="rect">
            <a:avLst/>
          </a:prstGeom>
          <a:noFill/>
        </p:spPr>
        <p:txBody>
          <a:bodyPr wrap="square" rtlCol="0">
            <a:spAutoFit/>
          </a:bodyPr>
          <a:lstStyle/>
          <a:p>
            <a:pPr marL="285750" indent="-285750">
              <a:buFont typeface="Wingdings" panose="05000000000000000000" pitchFamily="2" charset="2"/>
              <a:buChar char="§"/>
            </a:pPr>
            <a:r>
              <a:rPr lang="en-US" sz="1500" b="1" dirty="0"/>
              <a:t>The purpose of the Literature / Grapevine Committee is to inform districts, groups, and individual A.A. members about A.A. conference approved literature and audiovisual materials, the A.A. Grapevine and other items of A.A. literature.</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Education about these materials is done through displays of items and presentations at area and district functions, workshops and meetings.</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Upon request, The Literature / Grapevine Chair is available to attend Area and District functions and provide displays of A.A. literature.</a:t>
            </a:r>
          </a:p>
        </p:txBody>
      </p:sp>
      <p:pic>
        <p:nvPicPr>
          <p:cNvPr id="8" name="Picture 7">
            <a:extLst>
              <a:ext uri="{FF2B5EF4-FFF2-40B4-BE49-F238E27FC236}">
                <a16:creationId xmlns:a16="http://schemas.microsoft.com/office/drawing/2014/main" id="{38AC5EAB-261F-4B90-AD26-1C49E34ECA2F}"/>
              </a:ext>
            </a:extLst>
          </p:cNvPr>
          <p:cNvPicPr>
            <a:picLocks noChangeAspect="1"/>
          </p:cNvPicPr>
          <p:nvPr/>
        </p:nvPicPr>
        <p:blipFill>
          <a:blip r:embed="rId3"/>
          <a:stretch>
            <a:fillRect/>
          </a:stretch>
        </p:blipFill>
        <p:spPr>
          <a:xfrm>
            <a:off x="3276600" y="819150"/>
            <a:ext cx="1828800" cy="1600200"/>
          </a:xfrm>
          <a:prstGeom prst="rect">
            <a:avLst/>
          </a:prstGeom>
        </p:spPr>
      </p:pic>
    </p:spTree>
    <p:extLst>
      <p:ext uri="{BB962C8B-B14F-4D97-AF65-F5344CB8AC3E}">
        <p14:creationId xmlns:p14="http://schemas.microsoft.com/office/powerpoint/2010/main" val="21542221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down)">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FA44A9-8427-4A30-B0B4-F9D193C1C04B}"/>
              </a:ext>
            </a:extLst>
          </p:cNvPr>
          <p:cNvSpPr txBox="1"/>
          <p:nvPr/>
        </p:nvSpPr>
        <p:spPr>
          <a:xfrm>
            <a:off x="76200" y="133350"/>
            <a:ext cx="8991600" cy="461665"/>
          </a:xfrm>
          <a:prstGeom prst="rect">
            <a:avLst/>
          </a:prstGeom>
          <a:noFill/>
        </p:spPr>
        <p:txBody>
          <a:bodyPr wrap="square" rtlCol="0">
            <a:spAutoFit/>
          </a:bodyPr>
          <a:lstStyle/>
          <a:p>
            <a:pPr algn="ctr"/>
            <a:r>
              <a:rPr lang="en-US" sz="2400" b="1" dirty="0"/>
              <a:t>Area CPC\PI Committee</a:t>
            </a:r>
          </a:p>
        </p:txBody>
      </p:sp>
      <p:sp>
        <p:nvSpPr>
          <p:cNvPr id="5" name="TextBox 4">
            <a:extLst>
              <a:ext uri="{FF2B5EF4-FFF2-40B4-BE49-F238E27FC236}">
                <a16:creationId xmlns:a16="http://schemas.microsoft.com/office/drawing/2014/main" id="{84ECAEE3-7AB8-45A3-A840-FF5CAC2522CC}"/>
              </a:ext>
            </a:extLst>
          </p:cNvPr>
          <p:cNvSpPr txBox="1"/>
          <p:nvPr/>
        </p:nvSpPr>
        <p:spPr>
          <a:xfrm>
            <a:off x="25012" y="742950"/>
            <a:ext cx="9144000" cy="4401205"/>
          </a:xfrm>
          <a:prstGeom prst="rect">
            <a:avLst/>
          </a:prstGeom>
          <a:noFill/>
        </p:spPr>
        <p:txBody>
          <a:bodyPr wrap="square" rtlCol="0">
            <a:spAutoFit/>
          </a:bodyPr>
          <a:lstStyle/>
          <a:p>
            <a:pPr marL="285750" indent="-285750">
              <a:buFont typeface="Wingdings" panose="05000000000000000000" pitchFamily="2" charset="2"/>
              <a:buChar char="§"/>
            </a:pPr>
            <a:r>
              <a:rPr lang="en-US" b="1" dirty="0"/>
              <a:t>The purpose of the Public Information/Cooperation with the Professional Community Committee is to convey information about Alcoholics Anonymous to the general public, including the media.</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Outreach to alcoholics is also done through informing members of the professional community such as clergy, therapists, medical professionals etc. about A.A.</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The committee may participate in community activities to provide information to the general public about A.A.</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The committee also handles media requests, such as television and radio appearances, keeping in mind A.A.’s Twelve Traditions, most especially, the tradition of Anonymity at the level of press, radio, television and film.</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On request, the committee provides speakers and information about A.A. to organizations such as schools or civic groups.</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Workbooks and numerous pamphlets are available to assist the committee.</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At the area level, the committee is principally geared toward assisting district PI/CPC committees, but it may also provide direct service if the need arises.</a:t>
            </a:r>
          </a:p>
        </p:txBody>
      </p:sp>
    </p:spTree>
    <p:extLst>
      <p:ext uri="{BB962C8B-B14F-4D97-AF65-F5344CB8AC3E}">
        <p14:creationId xmlns:p14="http://schemas.microsoft.com/office/powerpoint/2010/main" val="738634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1000"/>
                                        <p:tgtEl>
                                          <p:spTgt spid="5">
                                            <p:txEl>
                                              <p:pRg st="10" end="10"/>
                                            </p:txEl>
                                          </p:spTgt>
                                        </p:tgtEl>
                                      </p:cBhvr>
                                    </p:animEffect>
                                    <p:anim calcmode="lin" valueType="num">
                                      <p:cBhvr>
                                        <p:cTn id="4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animEffect transition="in" filter="fade">
                                      <p:cBhvr>
                                        <p:cTn id="49" dur="1000"/>
                                        <p:tgtEl>
                                          <p:spTgt spid="5">
                                            <p:txEl>
                                              <p:pRg st="12" end="12"/>
                                            </p:txEl>
                                          </p:spTgt>
                                        </p:tgtEl>
                                      </p:cBhvr>
                                    </p:animEffect>
                                    <p:anim calcmode="lin" valueType="num">
                                      <p:cBhvr>
                                        <p:cTn id="5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498AEB-CE96-4B33-8375-4D28062667DA}"/>
              </a:ext>
            </a:extLst>
          </p:cNvPr>
          <p:cNvSpPr txBox="1"/>
          <p:nvPr/>
        </p:nvSpPr>
        <p:spPr>
          <a:xfrm>
            <a:off x="76200" y="57150"/>
            <a:ext cx="8991600" cy="461665"/>
          </a:xfrm>
          <a:prstGeom prst="rect">
            <a:avLst/>
          </a:prstGeom>
          <a:noFill/>
        </p:spPr>
        <p:txBody>
          <a:bodyPr wrap="square" rtlCol="0">
            <a:spAutoFit/>
          </a:bodyPr>
          <a:lstStyle/>
          <a:p>
            <a:pPr algn="ctr"/>
            <a:r>
              <a:rPr lang="en-US" sz="2400" b="1" dirty="0"/>
              <a:t>Area Web Manager</a:t>
            </a:r>
          </a:p>
        </p:txBody>
      </p:sp>
      <p:sp>
        <p:nvSpPr>
          <p:cNvPr id="5" name="TextBox 4">
            <a:extLst>
              <a:ext uri="{FF2B5EF4-FFF2-40B4-BE49-F238E27FC236}">
                <a16:creationId xmlns:a16="http://schemas.microsoft.com/office/drawing/2014/main" id="{23026412-EFED-4474-B2C7-F187E6C67C30}"/>
              </a:ext>
            </a:extLst>
          </p:cNvPr>
          <p:cNvSpPr txBox="1"/>
          <p:nvPr/>
        </p:nvSpPr>
        <p:spPr>
          <a:xfrm>
            <a:off x="76200" y="666750"/>
            <a:ext cx="8991600" cy="4616648"/>
          </a:xfrm>
          <a:prstGeom prst="rect">
            <a:avLst/>
          </a:prstGeom>
          <a:noFill/>
        </p:spPr>
        <p:txBody>
          <a:bodyPr wrap="square" rtlCol="0">
            <a:spAutoFit/>
          </a:bodyPr>
          <a:lstStyle/>
          <a:p>
            <a:r>
              <a:rPr lang="en-US" b="1" dirty="0"/>
              <a:t>a).  The primary responsibility of the Web Manager includes maintaining the operation and content of the Area Web Site. </a:t>
            </a:r>
          </a:p>
          <a:p>
            <a:endParaRPr lang="en-US" b="1" dirty="0"/>
          </a:p>
          <a:p>
            <a:r>
              <a:rPr lang="en-US" b="1" dirty="0"/>
              <a:t>b).  The Web Manager also collects email sent to the “Web Manager” </a:t>
            </a:r>
            <a:r>
              <a:rPr lang="en-US" b="1"/>
              <a:t>E-mail address, </a:t>
            </a:r>
            <a:r>
              <a:rPr lang="en-US" b="1">
                <a:hlinkClick r:id="rId3"/>
              </a:rPr>
              <a:t>info@area81aa.ca</a:t>
            </a:r>
            <a:r>
              <a:rPr lang="en-US" b="1"/>
              <a:t>,  </a:t>
            </a:r>
            <a:r>
              <a:rPr lang="en-US" b="1" dirty="0"/>
              <a:t>and processes E-mail in the spirit of Area service. The Area Web Manager is to serve as a trusted servant and will attend Area Assemblies and Committee meetings.</a:t>
            </a:r>
          </a:p>
          <a:p>
            <a:pPr lvl="6"/>
            <a:endParaRPr lang="en-US" b="1" dirty="0"/>
          </a:p>
          <a:p>
            <a:pPr lvl="6"/>
            <a:r>
              <a:rPr lang="en-US" b="1" dirty="0"/>
              <a:t>c). The content of the Area Web Site includes such materials as Current Area Meeting Lists, as provided by the Districts, upcoming events, and other announcements that serve the Area and its’ members. District Meeting Lists are to be uploaded to the Area 81 website within two weeks of submission to the Web Manager</a:t>
            </a:r>
          </a:p>
          <a:p>
            <a:pPr lvl="6"/>
            <a:endParaRPr lang="en-US" b="1" dirty="0"/>
          </a:p>
          <a:p>
            <a:r>
              <a:rPr lang="en-US" b="1" dirty="0"/>
              <a:t>d). The NB/PEI Area Assembly (Area 81) Web Site will be the voice of Alcoholics Anonymous for Area 81 on the public internet. Its editors will be primarily accountable to Area 81 as a whole. Within the bounds of friendliness and good taste, the Web Site will enjoy perfect freedom of speech on all matters directly pertaining to Alcoholics Anonymous within Area 81.  Like the A.A. movement it is to mirror, there will be one central purpose; the Web Site will try to carry the message to alcoholics and practice the A.A. principles in all its affairs.</a:t>
            </a:r>
          </a:p>
          <a:p>
            <a:endParaRPr lang="en-US" dirty="0"/>
          </a:p>
          <a:p>
            <a:endParaRPr lang="en-US" dirty="0"/>
          </a:p>
          <a:p>
            <a:endParaRPr lang="en-US" dirty="0"/>
          </a:p>
        </p:txBody>
      </p:sp>
    </p:spTree>
    <p:extLst>
      <p:ext uri="{BB962C8B-B14F-4D97-AF65-F5344CB8AC3E}">
        <p14:creationId xmlns:p14="http://schemas.microsoft.com/office/powerpoint/2010/main" val="28890320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p:cTn id="28"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93C39-D9FC-483A-819D-6C8CA533D9C4}"/>
              </a:ext>
            </a:extLst>
          </p:cNvPr>
          <p:cNvSpPr txBox="1"/>
          <p:nvPr/>
        </p:nvSpPr>
        <p:spPr>
          <a:xfrm>
            <a:off x="76200" y="133350"/>
            <a:ext cx="8915400" cy="4708981"/>
          </a:xfrm>
          <a:prstGeom prst="rect">
            <a:avLst/>
          </a:prstGeom>
          <a:noFill/>
        </p:spPr>
        <p:txBody>
          <a:bodyPr wrap="square" rtlCol="0">
            <a:spAutoFit/>
          </a:bodyPr>
          <a:lstStyle/>
          <a:p>
            <a:endParaRPr lang="en-US" dirty="0"/>
          </a:p>
          <a:p>
            <a:endParaRPr lang="en-US" dirty="0"/>
          </a:p>
          <a:p>
            <a:r>
              <a:rPr lang="en-US" sz="1600" b="1" dirty="0"/>
              <a:t>e).  Area 81 respects the privacy and security of visitors to the Area’s website. We inform our visitors of measures to achieve this in the Policy Statement on the site.</a:t>
            </a:r>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r>
              <a:rPr lang="en-US" sz="1600" b="1" dirty="0"/>
              <a:t>We observe all A.A.’s principles and Traditions, and as “anonymity is the “spiritual foundation of all our traditions” we practice anonymity on A.A. web sites at all times. An A.A. web site is a public medium, which has the potential for reaching the broadest possible audience, and therefore, requires the same safeguards that we use at the level of press, radio, television and films.</a:t>
            </a:r>
          </a:p>
        </p:txBody>
      </p:sp>
      <p:pic>
        <p:nvPicPr>
          <p:cNvPr id="6" name="Picture 5">
            <a:extLst>
              <a:ext uri="{FF2B5EF4-FFF2-40B4-BE49-F238E27FC236}">
                <a16:creationId xmlns:a16="http://schemas.microsoft.com/office/drawing/2014/main" id="{ABAD8C15-06A0-4F8D-94C4-EEE459F39A7C}"/>
              </a:ext>
            </a:extLst>
          </p:cNvPr>
          <p:cNvPicPr>
            <a:picLocks noChangeAspect="1"/>
          </p:cNvPicPr>
          <p:nvPr/>
        </p:nvPicPr>
        <p:blipFill>
          <a:blip r:embed="rId3"/>
          <a:stretch>
            <a:fillRect/>
          </a:stretch>
        </p:blipFill>
        <p:spPr>
          <a:xfrm>
            <a:off x="3429000" y="1276350"/>
            <a:ext cx="1677526" cy="2100263"/>
          </a:xfrm>
          <a:prstGeom prst="rect">
            <a:avLst/>
          </a:prstGeom>
        </p:spPr>
      </p:pic>
    </p:spTree>
    <p:extLst>
      <p:ext uri="{BB962C8B-B14F-4D97-AF65-F5344CB8AC3E}">
        <p14:creationId xmlns:p14="http://schemas.microsoft.com/office/powerpoint/2010/main" val="10196119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3" end="13"/>
                                            </p:txEl>
                                          </p:spTgt>
                                        </p:tgtEl>
                                        <p:attrNameLst>
                                          <p:attrName>style.visibility</p:attrName>
                                        </p:attrNameLst>
                                      </p:cBhvr>
                                      <p:to>
                                        <p:strVal val="visible"/>
                                      </p:to>
                                    </p:set>
                                    <p:animEffect transition="in" filter="fade">
                                      <p:cBhvr>
                                        <p:cTn id="16"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10B3C7-AA1A-41F1-B543-A411EBF13418}"/>
              </a:ext>
            </a:extLst>
          </p:cNvPr>
          <p:cNvSpPr txBox="1"/>
          <p:nvPr/>
        </p:nvSpPr>
        <p:spPr>
          <a:xfrm>
            <a:off x="152400" y="133350"/>
            <a:ext cx="8686800" cy="461665"/>
          </a:xfrm>
          <a:prstGeom prst="rect">
            <a:avLst/>
          </a:prstGeom>
          <a:noFill/>
        </p:spPr>
        <p:txBody>
          <a:bodyPr wrap="square" rtlCol="0">
            <a:spAutoFit/>
          </a:bodyPr>
          <a:lstStyle/>
          <a:p>
            <a:pPr algn="ctr"/>
            <a:r>
              <a:rPr lang="en-US" sz="2400" b="1" dirty="0"/>
              <a:t>Area Translation Committee</a:t>
            </a:r>
          </a:p>
        </p:txBody>
      </p:sp>
      <p:sp>
        <p:nvSpPr>
          <p:cNvPr id="5" name="TextBox 4">
            <a:extLst>
              <a:ext uri="{FF2B5EF4-FFF2-40B4-BE49-F238E27FC236}">
                <a16:creationId xmlns:a16="http://schemas.microsoft.com/office/drawing/2014/main" id="{605DBDF3-1034-486F-A560-19CEA7CE90C8}"/>
              </a:ext>
            </a:extLst>
          </p:cNvPr>
          <p:cNvSpPr txBox="1"/>
          <p:nvPr/>
        </p:nvSpPr>
        <p:spPr>
          <a:xfrm>
            <a:off x="70965" y="2893565"/>
            <a:ext cx="9067800" cy="1738938"/>
          </a:xfrm>
          <a:prstGeom prst="rect">
            <a:avLst/>
          </a:prstGeom>
          <a:noFill/>
        </p:spPr>
        <p:txBody>
          <a:bodyPr wrap="square" rtlCol="0">
            <a:spAutoFit/>
          </a:bodyPr>
          <a:lstStyle/>
          <a:p>
            <a:pPr marL="285750" indent="-285750">
              <a:buFont typeface="Wingdings" panose="05000000000000000000" pitchFamily="2" charset="2"/>
              <a:buChar char="§"/>
            </a:pPr>
            <a:r>
              <a:rPr lang="en-US" sz="1500" b="1" dirty="0"/>
              <a:t>Provides, for those who need\request it, translation services from English to French, and from French to English at all Area functions.</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If requested, translate committee reports, and other Area documents.</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The Area Translation Chair </a:t>
            </a:r>
            <a:r>
              <a:rPr lang="en-US" sz="1600" b="1" dirty="0"/>
              <a:t>is to serve as a trusted servant and will attend Area Assemblies and Committee meetings.</a:t>
            </a:r>
            <a:endParaRPr lang="en-US" sz="1500" b="1" dirty="0"/>
          </a:p>
        </p:txBody>
      </p:sp>
      <p:pic>
        <p:nvPicPr>
          <p:cNvPr id="9" name="Picture 8">
            <a:extLst>
              <a:ext uri="{FF2B5EF4-FFF2-40B4-BE49-F238E27FC236}">
                <a16:creationId xmlns:a16="http://schemas.microsoft.com/office/drawing/2014/main" id="{B8D8D4F1-AC7A-4226-AD3C-41F968A21E75}"/>
              </a:ext>
            </a:extLst>
          </p:cNvPr>
          <p:cNvPicPr>
            <a:picLocks noChangeAspect="1"/>
          </p:cNvPicPr>
          <p:nvPr/>
        </p:nvPicPr>
        <p:blipFill>
          <a:blip r:embed="rId3"/>
          <a:stretch>
            <a:fillRect/>
          </a:stretch>
        </p:blipFill>
        <p:spPr>
          <a:xfrm>
            <a:off x="3276600" y="742950"/>
            <a:ext cx="2286000" cy="1524000"/>
          </a:xfrm>
          <a:prstGeom prst="rect">
            <a:avLst/>
          </a:prstGeom>
        </p:spPr>
      </p:pic>
    </p:spTree>
    <p:extLst>
      <p:ext uri="{BB962C8B-B14F-4D97-AF65-F5344CB8AC3E}">
        <p14:creationId xmlns:p14="http://schemas.microsoft.com/office/powerpoint/2010/main" val="9426001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arn(inVertical)">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F7BADA-81E1-462E-9223-C84B04AE094B}"/>
              </a:ext>
            </a:extLst>
          </p:cNvPr>
          <p:cNvSpPr txBox="1"/>
          <p:nvPr/>
        </p:nvSpPr>
        <p:spPr>
          <a:xfrm>
            <a:off x="152400" y="133350"/>
            <a:ext cx="8763000" cy="461665"/>
          </a:xfrm>
          <a:prstGeom prst="rect">
            <a:avLst/>
          </a:prstGeom>
          <a:noFill/>
        </p:spPr>
        <p:txBody>
          <a:bodyPr wrap="square" rtlCol="0">
            <a:spAutoFit/>
          </a:bodyPr>
          <a:lstStyle/>
          <a:p>
            <a:pPr algn="ctr"/>
            <a:r>
              <a:rPr lang="en-US" sz="2400" b="1" dirty="0"/>
              <a:t>Ad Hoc Committee(s)</a:t>
            </a:r>
          </a:p>
        </p:txBody>
      </p:sp>
      <p:sp>
        <p:nvSpPr>
          <p:cNvPr id="5" name="TextBox 4">
            <a:extLst>
              <a:ext uri="{FF2B5EF4-FFF2-40B4-BE49-F238E27FC236}">
                <a16:creationId xmlns:a16="http://schemas.microsoft.com/office/drawing/2014/main" id="{B98303E8-452C-4B1D-8FB1-C5699FCA2F44}"/>
              </a:ext>
            </a:extLst>
          </p:cNvPr>
          <p:cNvSpPr txBox="1"/>
          <p:nvPr/>
        </p:nvSpPr>
        <p:spPr>
          <a:xfrm>
            <a:off x="76200" y="595015"/>
            <a:ext cx="8991600" cy="3524042"/>
          </a:xfrm>
          <a:prstGeom prst="rect">
            <a:avLst/>
          </a:prstGeom>
          <a:noFill/>
        </p:spPr>
        <p:txBody>
          <a:bodyPr wrap="square" rtlCol="0">
            <a:spAutoFit/>
          </a:bodyPr>
          <a:lstStyle/>
          <a:p>
            <a:endParaRPr lang="en-US" dirty="0"/>
          </a:p>
          <a:p>
            <a:endParaRPr lang="en-US" dirty="0"/>
          </a:p>
          <a:p>
            <a:pPr marL="285750" indent="-285750">
              <a:buFont typeface="Wingdings" panose="05000000000000000000" pitchFamily="2" charset="2"/>
              <a:buChar char="§"/>
            </a:pPr>
            <a:r>
              <a:rPr lang="en-US" sz="1500" b="1" dirty="0"/>
              <a:t>Separate from Area Committees, the Assembly may create an ad hoc committee to examine a specific issue or project. Ad Hoc committees exist for only that period in which they are examining the issue or item for which it was created. Generally, an ad hoc committee is an information gathering group that presents its findings to the Area.</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Ad Hoc committees may form recommendations, but they themselves do not take actions. Any actions proposed by an ad hoc committee will be considered by the Area prior to any action being taken.</a:t>
            </a:r>
          </a:p>
          <a:p>
            <a:pPr marL="285750" indent="-285750">
              <a:buFont typeface="Wingdings" panose="05000000000000000000" pitchFamily="2" charset="2"/>
              <a:buChar char="§"/>
            </a:pPr>
            <a:endParaRPr lang="en-US" sz="1500" b="1" dirty="0"/>
          </a:p>
          <a:p>
            <a:pPr marL="285750" indent="-285750">
              <a:buFont typeface="Wingdings" panose="05000000000000000000" pitchFamily="2" charset="2"/>
              <a:buChar char="§"/>
            </a:pPr>
            <a:r>
              <a:rPr lang="en-US" sz="1500" b="1" dirty="0"/>
              <a:t>The chairperson of an ad hoc committee, generally a member of the Area Committee, is appointed by the Area Chair. Ad hoc Committee Chairpersons are not voting members of the Assembly by virtue of their position as ad hoc committee chair. Ad hoc committee membership and size is flexible to accommodate the scope or the issue or project.</a:t>
            </a:r>
          </a:p>
        </p:txBody>
      </p:sp>
    </p:spTree>
    <p:extLst>
      <p:ext uri="{BB962C8B-B14F-4D97-AF65-F5344CB8AC3E}">
        <p14:creationId xmlns:p14="http://schemas.microsoft.com/office/powerpoint/2010/main" val="41846888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28600" y="276700"/>
            <a:ext cx="8520600" cy="572700"/>
          </a:xfrm>
          <a:prstGeom prst="rect">
            <a:avLst/>
          </a:prstGeom>
        </p:spPr>
        <p:txBody>
          <a:bodyPr lIns="91425" tIns="91425" rIns="91425" bIns="91425" anchor="t" anchorCtr="0">
            <a:noAutofit/>
          </a:bodyPr>
          <a:lstStyle/>
          <a:p>
            <a:pPr lvl="0" rtl="0">
              <a:spcBef>
                <a:spcPts val="0"/>
              </a:spcBef>
              <a:buNone/>
            </a:pPr>
            <a:r>
              <a:rPr lang="en" dirty="0"/>
              <a:t>The Eastern Canada Region</a:t>
            </a:r>
          </a:p>
        </p:txBody>
      </p:sp>
      <p:sp>
        <p:nvSpPr>
          <p:cNvPr id="92" name="Shape 92"/>
          <p:cNvSpPr txBox="1">
            <a:spLocks noGrp="1"/>
          </p:cNvSpPr>
          <p:nvPr>
            <p:ph type="body" idx="1"/>
          </p:nvPr>
        </p:nvSpPr>
        <p:spPr>
          <a:xfrm>
            <a:off x="228600" y="849400"/>
            <a:ext cx="8520600" cy="355115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dirty="0"/>
              <a:t>Area 81 is one of 10 Areas that make up the Eastern Canada Region of Alcoholics Anonymous.</a:t>
            </a:r>
          </a:p>
          <a:p>
            <a:pPr lvl="0" rtl="0">
              <a:spcBef>
                <a:spcPts val="0"/>
              </a:spcBef>
              <a:buNone/>
            </a:pPr>
            <a:endParaRPr dirty="0"/>
          </a:p>
          <a:p>
            <a:pPr lvl="0" rtl="0">
              <a:lnSpc>
                <a:spcPct val="100000"/>
              </a:lnSpc>
              <a:spcBef>
                <a:spcPts val="0"/>
              </a:spcBef>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731" y="1581150"/>
            <a:ext cx="3919755" cy="271295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1000"/>
                                        <p:tgtEl>
                                          <p:spTgt spid="91"/>
                                        </p:tgtEl>
                                      </p:cBhvr>
                                    </p:animEffect>
                                    <p:anim calcmode="lin" valueType="num">
                                      <p:cBhvr>
                                        <p:cTn id="13" dur="1000" fill="hold"/>
                                        <p:tgtEl>
                                          <p:spTgt spid="91"/>
                                        </p:tgtEl>
                                        <p:attrNameLst>
                                          <p:attrName>ppt_x</p:attrName>
                                        </p:attrNameLst>
                                      </p:cBhvr>
                                      <p:tavLst>
                                        <p:tav tm="0">
                                          <p:val>
                                            <p:strVal val="#ppt_x"/>
                                          </p:val>
                                        </p:tav>
                                        <p:tav tm="100000">
                                          <p:val>
                                            <p:strVal val="#ppt_x"/>
                                          </p:val>
                                        </p:tav>
                                      </p:tavLst>
                                    </p:anim>
                                    <p:anim calcmode="lin" valueType="num">
                                      <p:cBhvr>
                                        <p:cTn id="14"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2">
                                            <p:txEl>
                                              <p:pRg st="0" end="0"/>
                                            </p:txEl>
                                          </p:spTgt>
                                        </p:tgtEl>
                                        <p:attrNameLst>
                                          <p:attrName>style.visibility</p:attrName>
                                        </p:attrNameLst>
                                      </p:cBhvr>
                                      <p:to>
                                        <p:strVal val="visible"/>
                                      </p:to>
                                    </p:set>
                                    <p:animEffect transition="in" filter="barn(inVertical)">
                                      <p:cBhvr>
                                        <p:cTn id="19"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96FCF3-2E9F-4859-8C89-E4A84829A4A1}"/>
              </a:ext>
            </a:extLst>
          </p:cNvPr>
          <p:cNvSpPr txBox="1"/>
          <p:nvPr/>
        </p:nvSpPr>
        <p:spPr>
          <a:xfrm>
            <a:off x="76200" y="133350"/>
            <a:ext cx="8915400" cy="461665"/>
          </a:xfrm>
          <a:prstGeom prst="rect">
            <a:avLst/>
          </a:prstGeom>
          <a:noFill/>
        </p:spPr>
        <p:txBody>
          <a:bodyPr wrap="square" rtlCol="0">
            <a:spAutoFit/>
          </a:bodyPr>
          <a:lstStyle/>
          <a:p>
            <a:pPr algn="ctr"/>
            <a:r>
              <a:rPr lang="en-US" sz="2400" b="1" dirty="0"/>
              <a:t>Area 81 Officers E-Mail</a:t>
            </a:r>
          </a:p>
        </p:txBody>
      </p:sp>
      <p:sp>
        <p:nvSpPr>
          <p:cNvPr id="5" name="TextBox 4">
            <a:extLst>
              <a:ext uri="{FF2B5EF4-FFF2-40B4-BE49-F238E27FC236}">
                <a16:creationId xmlns:a16="http://schemas.microsoft.com/office/drawing/2014/main" id="{FF0D820E-B175-48A2-B444-2C4D511CD04E}"/>
              </a:ext>
            </a:extLst>
          </p:cNvPr>
          <p:cNvSpPr txBox="1"/>
          <p:nvPr/>
        </p:nvSpPr>
        <p:spPr>
          <a:xfrm>
            <a:off x="-38100" y="1200150"/>
            <a:ext cx="9144000" cy="3308598"/>
          </a:xfrm>
          <a:prstGeom prst="rect">
            <a:avLst/>
          </a:prstGeom>
          <a:noFill/>
        </p:spPr>
        <p:txBody>
          <a:bodyPr wrap="square" rtlCol="0">
            <a:spAutoFit/>
          </a:bodyPr>
          <a:lstStyle/>
          <a:p>
            <a:r>
              <a:rPr lang="en-US" sz="1500" b="1" dirty="0"/>
              <a:t>As per the Area 81 Service Structure and Operating Handbook, and further to the motion voted on and passed at the Spring Assembly in Charlottetown, on June 8</a:t>
            </a:r>
            <a:r>
              <a:rPr lang="en-US" sz="1500" b="1" baseline="30000" dirty="0"/>
              <a:t>th</a:t>
            </a:r>
            <a:r>
              <a:rPr lang="en-US" sz="1500" b="1" dirty="0"/>
              <a:t>, 2019, that reads as follows:</a:t>
            </a:r>
          </a:p>
          <a:p>
            <a:endParaRPr lang="en-US" sz="1500" b="1" dirty="0"/>
          </a:p>
          <a:p>
            <a:r>
              <a:rPr lang="en-US" sz="1500" b="1" i="1" dirty="0">
                <a:solidFill>
                  <a:schemeClr val="accent5">
                    <a:lumMod val="50000"/>
                  </a:schemeClr>
                </a:solidFill>
              </a:rPr>
              <a:t>That all Area 81 Officers use Area e-mail addresses for purpose of transition and continuity, effective January 1, 2020</a:t>
            </a:r>
            <a:r>
              <a:rPr lang="en-US" sz="1500" b="1" dirty="0">
                <a:solidFill>
                  <a:schemeClr val="accent5">
                    <a:lumMod val="50000"/>
                  </a:schemeClr>
                </a:solidFill>
              </a:rPr>
              <a:t>,</a:t>
            </a:r>
          </a:p>
          <a:p>
            <a:endParaRPr lang="en-US" sz="1500" b="1" dirty="0">
              <a:solidFill>
                <a:schemeClr val="accent5">
                  <a:lumMod val="50000"/>
                </a:schemeClr>
              </a:solidFill>
            </a:endParaRPr>
          </a:p>
          <a:p>
            <a:endParaRPr lang="en-US" sz="1500" b="1" dirty="0"/>
          </a:p>
          <a:p>
            <a:r>
              <a:rPr lang="en-US" sz="1500" b="1" dirty="0"/>
              <a:t>Any Area 81 Officer, when conducting Area 81 business via e-mail, is required to use an e-mail address ending in @area81aa.ca.  The purpose being that outgoing officers, when leaving their position, shall pass on all information to the incoming officer, creating a smooth and continuous transition for that position.  The Area 81 Web Manager will work with all incoming and outgoing officers to ensure that the transition runs smoothly.  It also removes the risk </a:t>
            </a:r>
            <a:r>
              <a:rPr lang="en-US" sz="1500" b="1"/>
              <a:t>of one’s </a:t>
            </a:r>
            <a:r>
              <a:rPr lang="en-US" sz="1500" b="1" dirty="0"/>
              <a:t>personal anonymity being compromised.</a:t>
            </a:r>
          </a:p>
          <a:p>
            <a:endParaRPr lang="en-US" dirty="0"/>
          </a:p>
        </p:txBody>
      </p:sp>
    </p:spTree>
    <p:extLst>
      <p:ext uri="{BB962C8B-B14F-4D97-AF65-F5344CB8AC3E}">
        <p14:creationId xmlns:p14="http://schemas.microsoft.com/office/powerpoint/2010/main" val="9334347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 calcmode="lin" valueType="num">
                                      <p:cBhvr additive="base">
                                        <p:cTn id="1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747AC9-EE9E-4782-B403-8C06F96C6452}"/>
              </a:ext>
            </a:extLst>
          </p:cNvPr>
          <p:cNvSpPr txBox="1"/>
          <p:nvPr/>
        </p:nvSpPr>
        <p:spPr>
          <a:xfrm>
            <a:off x="76200" y="285750"/>
            <a:ext cx="8991600" cy="4924425"/>
          </a:xfrm>
          <a:prstGeom prst="rect">
            <a:avLst/>
          </a:prstGeom>
          <a:noFill/>
        </p:spPr>
        <p:txBody>
          <a:bodyPr wrap="square" rtlCol="0">
            <a:spAutoFit/>
          </a:bodyPr>
          <a:lstStyle/>
          <a:p>
            <a:r>
              <a:rPr lang="en-US" sz="1500" b="1" dirty="0"/>
              <a:t>The Web Manager will also ensure that all passwords used by outgoing officers will be deleted, and new ones created for the incoming officer.  The Web Manager may, if necessary, ask another, qualified, member to help in this task.  The qualified member should have some experience in accessing the Area 81 portal (including, but not limited to, creating new accounts, applying permissions for accounts, etc.), and be approved by the Area 81 Committee as a whole.</a:t>
            </a:r>
          </a:p>
          <a:p>
            <a:pPr lvl="0"/>
            <a:endParaRPr lang="en-US" sz="1500" b="1" dirty="0"/>
          </a:p>
          <a:p>
            <a:r>
              <a:rPr lang="en-US" sz="1500" b="1" dirty="0"/>
              <a:t>In accordance with this newly adopted by-law, this document has been created by Area 81 to show all officers how to access their newly formed e-mail address, either via webmail, or by an e-mail client (such as Microsoft Outlook, Mozilla Thunderbird, Windows Mail </a:t>
            </a:r>
            <a:r>
              <a:rPr lang="en-US" sz="1500" b="1" dirty="0" err="1"/>
              <a:t>etc</a:t>
            </a:r>
            <a:r>
              <a:rPr lang="en-US" sz="1500" b="1" dirty="0"/>
              <a:t>).  This document should always be available for Area 81 Officers, as part of our Service Structure &amp; Operating Handbook.</a:t>
            </a:r>
          </a:p>
          <a:p>
            <a:endParaRPr lang="en-US" sz="1500" b="1" dirty="0"/>
          </a:p>
          <a:p>
            <a:r>
              <a:rPr lang="en-US" sz="1500" b="1" dirty="0"/>
              <a:t>For security purposes, passwords should follow specific criteria:</a:t>
            </a:r>
          </a:p>
          <a:p>
            <a:pPr lvl="0"/>
            <a:endParaRPr lang="en-US" sz="1500" b="1" i="1" dirty="0"/>
          </a:p>
          <a:p>
            <a:pPr marL="342900" lvl="0" indent="-342900">
              <a:buFont typeface="+mj-lt"/>
              <a:buAutoNum type="arabicPeriod"/>
            </a:pPr>
            <a:r>
              <a:rPr lang="en-US" sz="1500" b="1" i="1" dirty="0">
                <a:solidFill>
                  <a:srgbClr val="002060"/>
                </a:solidFill>
              </a:rPr>
              <a:t>Be at least 8 characters long</a:t>
            </a:r>
            <a:endParaRPr lang="en-US" sz="1500" b="1" dirty="0">
              <a:solidFill>
                <a:srgbClr val="002060"/>
              </a:solidFill>
            </a:endParaRPr>
          </a:p>
          <a:p>
            <a:pPr marL="342900" lvl="0" indent="-342900">
              <a:buFont typeface="+mj-lt"/>
              <a:buAutoNum type="arabicPeriod"/>
            </a:pPr>
            <a:r>
              <a:rPr lang="en-US" sz="1500" b="1" i="1" dirty="0">
                <a:solidFill>
                  <a:srgbClr val="002060"/>
                </a:solidFill>
              </a:rPr>
              <a:t>Contain at least one upper case letter</a:t>
            </a:r>
            <a:endParaRPr lang="en-US" sz="1500" b="1" dirty="0">
              <a:solidFill>
                <a:srgbClr val="002060"/>
              </a:solidFill>
            </a:endParaRPr>
          </a:p>
          <a:p>
            <a:pPr marL="342900" lvl="0" indent="-342900">
              <a:buFont typeface="+mj-lt"/>
              <a:buAutoNum type="arabicPeriod"/>
            </a:pPr>
            <a:r>
              <a:rPr lang="en-US" sz="1500" b="1" i="1" dirty="0">
                <a:solidFill>
                  <a:srgbClr val="002060"/>
                </a:solidFill>
              </a:rPr>
              <a:t>Contain at least one number</a:t>
            </a:r>
          </a:p>
          <a:p>
            <a:pPr marL="342900" lvl="0" indent="-342900">
              <a:buFont typeface="+mj-lt"/>
              <a:buAutoNum type="arabicPeriod"/>
            </a:pPr>
            <a:endParaRPr lang="en-US" sz="1500" b="1" i="1" dirty="0">
              <a:solidFill>
                <a:srgbClr val="002060"/>
              </a:solidFill>
            </a:endParaRPr>
          </a:p>
          <a:p>
            <a:pPr lvl="0"/>
            <a:r>
              <a:rPr lang="en-US" sz="1500" b="1" dirty="0">
                <a:solidFill>
                  <a:schemeClr val="tx1"/>
                </a:solidFill>
              </a:rPr>
              <a:t>The completed document will be available for all Area Officers at my table at the completion of this presentation.</a:t>
            </a:r>
          </a:p>
          <a:p>
            <a:endParaRPr lang="en-US" dirty="0"/>
          </a:p>
        </p:txBody>
      </p:sp>
    </p:spTree>
    <p:extLst>
      <p:ext uri="{BB962C8B-B14F-4D97-AF65-F5344CB8AC3E}">
        <p14:creationId xmlns:p14="http://schemas.microsoft.com/office/powerpoint/2010/main" val="1228097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arn(inVertical)">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arn(inVertical)">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barn(inVertical)">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3783" y="1"/>
            <a:ext cx="8520599" cy="361950"/>
          </a:xfrm>
        </p:spPr>
        <p:txBody>
          <a:bodyPr/>
          <a:lstStyle/>
          <a:p>
            <a:pPr algn="ctr"/>
            <a:r>
              <a:rPr lang="en-US" sz="2000" b="1" dirty="0"/>
              <a:t>Area 81 E-Mail Addresses</a:t>
            </a:r>
          </a:p>
        </p:txBody>
      </p:sp>
      <p:sp>
        <p:nvSpPr>
          <p:cNvPr id="5" name="Text Placeholder 2">
            <a:extLst>
              <a:ext uri="{FF2B5EF4-FFF2-40B4-BE49-F238E27FC236}">
                <a16:creationId xmlns:a16="http://schemas.microsoft.com/office/drawing/2014/main" id="{3BA82094-B2F7-4372-AD5B-A27D9C678942}"/>
              </a:ext>
            </a:extLst>
          </p:cNvPr>
          <p:cNvSpPr>
            <a:spLocks noGrp="1"/>
          </p:cNvSpPr>
          <p:nvPr>
            <p:ph type="body" idx="1"/>
          </p:nvPr>
        </p:nvSpPr>
        <p:spPr>
          <a:xfrm>
            <a:off x="343783" y="361951"/>
            <a:ext cx="8520599" cy="4191000"/>
          </a:xfrm>
        </p:spPr>
        <p:txBody>
          <a:bodyPr/>
          <a:lstStyle/>
          <a:p>
            <a:r>
              <a:rPr lang="en-US" sz="1100" b="1" dirty="0">
                <a:solidFill>
                  <a:schemeClr val="tx1"/>
                </a:solidFill>
              </a:rPr>
              <a:t>Area 81 Delegate 			</a:t>
            </a:r>
            <a:r>
              <a:rPr lang="en-US" sz="1100" b="1" dirty="0" err="1">
                <a:solidFill>
                  <a:schemeClr val="tx1"/>
                </a:solidFill>
              </a:rPr>
              <a:t>Elphege</a:t>
            </a:r>
            <a:r>
              <a:rPr lang="en-US" sz="1100" b="1" dirty="0">
                <a:solidFill>
                  <a:schemeClr val="tx1"/>
                </a:solidFill>
              </a:rPr>
              <a:t>  T (ET)		</a:t>
            </a:r>
            <a:r>
              <a:rPr lang="en-US" sz="1100" b="1" dirty="0">
                <a:solidFill>
                  <a:schemeClr val="tx1"/>
                </a:solidFill>
                <a:hlinkClick r:id="rId3">
                  <a:extLst>
                    <a:ext uri="{A12FA001-AC4F-418D-AE19-62706E023703}">
                      <ahyp:hlinkClr xmlns:ahyp="http://schemas.microsoft.com/office/drawing/2018/hyperlinkcolor" val="tx"/>
                    </a:ext>
                  </a:extLst>
                </a:hlinkClick>
              </a:rPr>
              <a:t>delegate@area81aa.ca</a:t>
            </a:r>
            <a:endParaRPr lang="en-US" sz="1100" b="1" dirty="0">
              <a:solidFill>
                <a:schemeClr val="tx1"/>
              </a:solidFill>
            </a:endParaRPr>
          </a:p>
          <a:p>
            <a:r>
              <a:rPr lang="en-US" sz="1100" b="1" dirty="0">
                <a:solidFill>
                  <a:schemeClr val="tx1"/>
                </a:solidFill>
              </a:rPr>
              <a:t>Area 81 Alternate Delegate 			Jerry S (JJ) 	 		</a:t>
            </a:r>
            <a:r>
              <a:rPr lang="en-US" sz="1100" b="1" dirty="0">
                <a:solidFill>
                  <a:schemeClr val="tx1"/>
                </a:solidFill>
                <a:hlinkClick r:id="rId4">
                  <a:extLst>
                    <a:ext uri="{A12FA001-AC4F-418D-AE19-62706E023703}">
                      <ahyp:hlinkClr xmlns:ahyp="http://schemas.microsoft.com/office/drawing/2018/hyperlinkcolor" val="tx"/>
                    </a:ext>
                  </a:extLst>
                </a:hlinkClick>
              </a:rPr>
              <a:t>altdelegate@area81aa.ca</a:t>
            </a:r>
            <a:endParaRPr lang="en-US" sz="1100" b="1" dirty="0">
              <a:solidFill>
                <a:schemeClr val="tx1"/>
              </a:solidFill>
            </a:endParaRPr>
          </a:p>
          <a:p>
            <a:r>
              <a:rPr lang="en-US" sz="1100" b="1" dirty="0">
                <a:solidFill>
                  <a:schemeClr val="tx1"/>
                </a:solidFill>
              </a:rPr>
              <a:t>Area 81 Treasurer 			Paul M			</a:t>
            </a:r>
            <a:r>
              <a:rPr lang="en-US" sz="1100" b="1" dirty="0">
                <a:solidFill>
                  <a:schemeClr val="tx1"/>
                </a:solidFill>
                <a:hlinkClick r:id="rId5">
                  <a:extLst>
                    <a:ext uri="{A12FA001-AC4F-418D-AE19-62706E023703}">
                      <ahyp:hlinkClr xmlns:ahyp="http://schemas.microsoft.com/office/drawing/2018/hyperlinkcolor" val="tx"/>
                    </a:ext>
                  </a:extLst>
                </a:hlinkClick>
              </a:rPr>
              <a:t>treasurer@area81aa.ca</a:t>
            </a:r>
            <a:endParaRPr lang="en-US" sz="1100" b="1" dirty="0">
              <a:solidFill>
                <a:schemeClr val="tx1"/>
              </a:solidFill>
            </a:endParaRPr>
          </a:p>
          <a:p>
            <a:r>
              <a:rPr lang="en-US" sz="1100" b="1" dirty="0">
                <a:solidFill>
                  <a:schemeClr val="tx1"/>
                </a:solidFill>
              </a:rPr>
              <a:t>Area 81 Secretary			Tiffany B			</a:t>
            </a:r>
            <a:r>
              <a:rPr lang="en-US" sz="1100" b="1" dirty="0">
                <a:solidFill>
                  <a:schemeClr val="tx1"/>
                </a:solidFill>
                <a:hlinkClick r:id="rId6">
                  <a:extLst>
                    <a:ext uri="{A12FA001-AC4F-418D-AE19-62706E023703}">
                      <ahyp:hlinkClr xmlns:ahyp="http://schemas.microsoft.com/office/drawing/2018/hyperlinkcolor" val="tx"/>
                    </a:ext>
                  </a:extLst>
                </a:hlinkClick>
              </a:rPr>
              <a:t>secretary@area81aa.ca</a:t>
            </a:r>
            <a:endParaRPr lang="en-US" sz="1100" b="1" dirty="0">
              <a:solidFill>
                <a:schemeClr val="tx1"/>
              </a:solidFill>
            </a:endParaRPr>
          </a:p>
          <a:p>
            <a:r>
              <a:rPr lang="en-US" sz="1100" b="1" dirty="0">
                <a:solidFill>
                  <a:schemeClr val="tx1"/>
                </a:solidFill>
              </a:rPr>
              <a:t>Area 81 Chairperson			Earl C			</a:t>
            </a:r>
            <a:r>
              <a:rPr lang="en-US" sz="1100" b="1" dirty="0">
                <a:solidFill>
                  <a:schemeClr val="tx1"/>
                </a:solidFill>
                <a:hlinkClick r:id="rId7">
                  <a:extLst>
                    <a:ext uri="{A12FA001-AC4F-418D-AE19-62706E023703}">
                      <ahyp:hlinkClr xmlns:ahyp="http://schemas.microsoft.com/office/drawing/2018/hyperlinkcolor" val="tx"/>
                    </a:ext>
                  </a:extLst>
                </a:hlinkClick>
              </a:rPr>
              <a:t>chair@area81aa.ca</a:t>
            </a:r>
            <a:endParaRPr lang="en-US" sz="1100" b="1" dirty="0">
              <a:solidFill>
                <a:schemeClr val="tx1"/>
              </a:solidFill>
            </a:endParaRPr>
          </a:p>
          <a:p>
            <a:r>
              <a:rPr lang="en-US" sz="1100" b="1" dirty="0">
                <a:solidFill>
                  <a:schemeClr val="tx1"/>
                </a:solidFill>
              </a:rPr>
              <a:t>Area 81 Registrar 			Kim M			</a:t>
            </a:r>
            <a:r>
              <a:rPr lang="en-US" sz="1100" b="1" dirty="0">
                <a:solidFill>
                  <a:schemeClr val="tx1"/>
                </a:solidFill>
                <a:hlinkClick r:id="rId8">
                  <a:extLst>
                    <a:ext uri="{A12FA001-AC4F-418D-AE19-62706E023703}">
                      <ahyp:hlinkClr xmlns:ahyp="http://schemas.microsoft.com/office/drawing/2018/hyperlinkcolor" val="tx"/>
                    </a:ext>
                  </a:extLst>
                </a:hlinkClick>
              </a:rPr>
              <a:t>registrar@area81aa.ca</a:t>
            </a:r>
            <a:endParaRPr lang="en-US" sz="1100" b="1" dirty="0">
              <a:solidFill>
                <a:schemeClr val="tx1"/>
              </a:solidFill>
            </a:endParaRPr>
          </a:p>
          <a:p>
            <a:r>
              <a:rPr lang="en-US" sz="1100" b="1" dirty="0">
                <a:solidFill>
                  <a:schemeClr val="tx1"/>
                </a:solidFill>
              </a:rPr>
              <a:t>Area 81 Web Manager 			Sean B			</a:t>
            </a:r>
            <a:r>
              <a:rPr lang="en-US" sz="1100" b="1" dirty="0">
                <a:solidFill>
                  <a:schemeClr val="tx1"/>
                </a:solidFill>
                <a:hlinkClick r:id="rId9">
                  <a:extLst>
                    <a:ext uri="{A12FA001-AC4F-418D-AE19-62706E023703}">
                      <ahyp:hlinkClr xmlns:ahyp="http://schemas.microsoft.com/office/drawing/2018/hyperlinkcolor" val="tx"/>
                    </a:ext>
                  </a:extLst>
                </a:hlinkClick>
              </a:rPr>
              <a:t>webmgr@area81aa.ca</a:t>
            </a:r>
            <a:endParaRPr lang="en-US" sz="1100" b="1" dirty="0">
              <a:solidFill>
                <a:schemeClr val="tx1"/>
              </a:solidFill>
            </a:endParaRPr>
          </a:p>
          <a:p>
            <a:r>
              <a:rPr lang="en-US" sz="1100" b="1" dirty="0">
                <a:solidFill>
                  <a:schemeClr val="tx1"/>
                </a:solidFill>
              </a:rPr>
              <a:t>Area Corrections			Frank H			</a:t>
            </a:r>
            <a:r>
              <a:rPr lang="en-US" sz="1100" b="1" dirty="0">
                <a:solidFill>
                  <a:schemeClr val="tx1"/>
                </a:solidFill>
                <a:hlinkClick r:id="rId10">
                  <a:extLst>
                    <a:ext uri="{A12FA001-AC4F-418D-AE19-62706E023703}">
                      <ahyp:hlinkClr xmlns:ahyp="http://schemas.microsoft.com/office/drawing/2018/hyperlinkcolor" val="tx"/>
                    </a:ext>
                  </a:extLst>
                </a:hlinkClick>
              </a:rPr>
              <a:t>corrections@area81aa.ca</a:t>
            </a:r>
            <a:endParaRPr lang="en-US" sz="1100" b="1" dirty="0">
              <a:solidFill>
                <a:schemeClr val="tx1"/>
              </a:solidFill>
            </a:endParaRPr>
          </a:p>
          <a:p>
            <a:r>
              <a:rPr lang="en-US" sz="1100" b="1" dirty="0">
                <a:solidFill>
                  <a:schemeClr val="tx1"/>
                </a:solidFill>
              </a:rPr>
              <a:t>Area 81 CPC/PI			Marilyn C			</a:t>
            </a:r>
            <a:r>
              <a:rPr lang="en-US" sz="1100" b="1" dirty="0">
                <a:solidFill>
                  <a:schemeClr val="tx1"/>
                </a:solidFill>
                <a:hlinkClick r:id="rId11">
                  <a:extLst>
                    <a:ext uri="{A12FA001-AC4F-418D-AE19-62706E023703}">
                      <ahyp:hlinkClr xmlns:ahyp="http://schemas.microsoft.com/office/drawing/2018/hyperlinkcolor" val="tx"/>
                    </a:ext>
                  </a:extLst>
                </a:hlinkClick>
              </a:rPr>
              <a:t>cpc@area81aa.ca</a:t>
            </a:r>
            <a:endParaRPr lang="en-US" sz="1100" b="1" dirty="0">
              <a:solidFill>
                <a:schemeClr val="tx1"/>
              </a:solidFill>
            </a:endParaRPr>
          </a:p>
          <a:p>
            <a:r>
              <a:rPr lang="en-US" sz="1100" b="1" dirty="0">
                <a:solidFill>
                  <a:schemeClr val="tx1"/>
                </a:solidFill>
              </a:rPr>
              <a:t>Area 81 Literature &amp; Grapevine		Paul B			</a:t>
            </a:r>
            <a:r>
              <a:rPr lang="en-US" sz="1100" b="1" dirty="0">
                <a:solidFill>
                  <a:schemeClr val="tx1"/>
                </a:solidFill>
                <a:hlinkClick r:id="rId12">
                  <a:extLst>
                    <a:ext uri="{A12FA001-AC4F-418D-AE19-62706E023703}">
                      <ahyp:hlinkClr xmlns:ahyp="http://schemas.microsoft.com/office/drawing/2018/hyperlinkcolor" val="tx"/>
                    </a:ext>
                  </a:extLst>
                </a:hlinkClick>
              </a:rPr>
              <a:t>literature@area81aa.ca</a:t>
            </a:r>
            <a:endParaRPr lang="en-US" sz="1100" b="1" dirty="0">
              <a:solidFill>
                <a:schemeClr val="tx1"/>
              </a:solidFill>
            </a:endParaRPr>
          </a:p>
          <a:p>
            <a:r>
              <a:rPr lang="en-US" sz="1100" b="1" dirty="0">
                <a:solidFill>
                  <a:schemeClr val="tx1"/>
                </a:solidFill>
              </a:rPr>
              <a:t>Area 81 Archivist			Shirley C			</a:t>
            </a:r>
            <a:r>
              <a:rPr lang="en-US" sz="1100" b="1" dirty="0">
                <a:solidFill>
                  <a:schemeClr val="tx1"/>
                </a:solidFill>
                <a:hlinkClick r:id="rId13">
                  <a:extLst>
                    <a:ext uri="{A12FA001-AC4F-418D-AE19-62706E023703}">
                      <ahyp:hlinkClr xmlns:ahyp="http://schemas.microsoft.com/office/drawing/2018/hyperlinkcolor" val="tx"/>
                    </a:ext>
                  </a:extLst>
                </a:hlinkClick>
              </a:rPr>
              <a:t>archives@area81aa.ca</a:t>
            </a:r>
            <a:endParaRPr lang="en-US" sz="1100" b="1" dirty="0">
              <a:solidFill>
                <a:schemeClr val="tx1"/>
              </a:solidFill>
            </a:endParaRPr>
          </a:p>
          <a:p>
            <a:r>
              <a:rPr lang="en-US" sz="1100" b="1" dirty="0">
                <a:solidFill>
                  <a:schemeClr val="tx1"/>
                </a:solidFill>
              </a:rPr>
              <a:t>Area 81 Translation			Elise S			</a:t>
            </a:r>
            <a:r>
              <a:rPr lang="en-US" sz="1100" b="1" dirty="0">
                <a:solidFill>
                  <a:schemeClr val="tx1"/>
                </a:solidFill>
                <a:hlinkClick r:id="rId14">
                  <a:extLst>
                    <a:ext uri="{A12FA001-AC4F-418D-AE19-62706E023703}">
                      <ahyp:hlinkClr xmlns:ahyp="http://schemas.microsoft.com/office/drawing/2018/hyperlinkcolor" val="tx"/>
                    </a:ext>
                  </a:extLst>
                </a:hlinkClick>
              </a:rPr>
              <a:t>translation@area81aa.ca</a:t>
            </a:r>
            <a:endParaRPr lang="en-US" sz="1100" b="1" dirty="0">
              <a:solidFill>
                <a:schemeClr val="tx1"/>
              </a:solidFill>
            </a:endParaRPr>
          </a:p>
          <a:p>
            <a:endParaRPr lang="en-US" sz="1200" dirty="0"/>
          </a:p>
          <a:p>
            <a:endParaRPr lang="en-US" sz="1200" dirty="0"/>
          </a:p>
        </p:txBody>
      </p:sp>
    </p:spTree>
    <p:extLst>
      <p:ext uri="{BB962C8B-B14F-4D97-AF65-F5344CB8AC3E}">
        <p14:creationId xmlns:p14="http://schemas.microsoft.com/office/powerpoint/2010/main" val="31419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26D360-30B6-4154-9D28-9F3F39E43103}"/>
              </a:ext>
            </a:extLst>
          </p:cNvPr>
          <p:cNvSpPr txBox="1"/>
          <p:nvPr/>
        </p:nvSpPr>
        <p:spPr>
          <a:xfrm>
            <a:off x="228600" y="285750"/>
            <a:ext cx="8534400" cy="1692771"/>
          </a:xfrm>
          <a:prstGeom prst="rect">
            <a:avLst/>
          </a:prstGeom>
          <a:noFill/>
        </p:spPr>
        <p:txBody>
          <a:bodyPr wrap="square" rtlCol="0">
            <a:spAutoFit/>
          </a:bodyPr>
          <a:lstStyle/>
          <a:p>
            <a:pPr algn="ctr"/>
            <a:r>
              <a:rPr lang="en-US" sz="1500" b="1" dirty="0"/>
              <a:t>To access your Area 81 e-mail, please follow the steps below:</a:t>
            </a:r>
          </a:p>
          <a:p>
            <a:pPr algn="ctr"/>
            <a:r>
              <a:rPr lang="en-US" sz="1500" b="1" dirty="0"/>
              <a:t> </a:t>
            </a:r>
          </a:p>
          <a:p>
            <a:pPr lvl="0"/>
            <a:r>
              <a:rPr lang="en-US" sz="1500" b="1" dirty="0"/>
              <a:t>Open a web browser and go to </a:t>
            </a:r>
            <a:r>
              <a:rPr lang="en-US" sz="1500" b="1" u="sng" dirty="0">
                <a:hlinkClick r:id="rId3"/>
              </a:rPr>
              <a:t>webmail.area81aa.ca</a:t>
            </a:r>
            <a:r>
              <a:rPr lang="en-US" sz="1500" b="1" dirty="0"/>
              <a:t> and log in with your e-mail address and password.  Your password for your account will be provided by the Web Manager (for security purposes, your password should conform to the specific criteria laid out previously).</a:t>
            </a:r>
          </a:p>
          <a:p>
            <a:endParaRPr lang="en-US" dirty="0"/>
          </a:p>
        </p:txBody>
      </p:sp>
      <p:pic>
        <p:nvPicPr>
          <p:cNvPr id="5" name="Picture 4">
            <a:extLst>
              <a:ext uri="{FF2B5EF4-FFF2-40B4-BE49-F238E27FC236}">
                <a16:creationId xmlns:a16="http://schemas.microsoft.com/office/drawing/2014/main" id="{DB75EE5F-A1E0-4A1E-80C2-E22B33883D33}"/>
              </a:ext>
            </a:extLst>
          </p:cNvPr>
          <p:cNvPicPr/>
          <p:nvPr/>
        </p:nvPicPr>
        <p:blipFill>
          <a:blip r:embed="rId4">
            <a:extLst>
              <a:ext uri="{28A0092B-C50C-407E-A947-70E740481C1C}">
                <a14:useLocalDpi xmlns:a14="http://schemas.microsoft.com/office/drawing/2010/main" val="0"/>
              </a:ext>
            </a:extLst>
          </a:blip>
          <a:stretch>
            <a:fillRect/>
          </a:stretch>
        </p:blipFill>
        <p:spPr>
          <a:xfrm>
            <a:off x="3048000" y="1657350"/>
            <a:ext cx="2674620" cy="3076575"/>
          </a:xfrm>
          <a:prstGeom prst="rect">
            <a:avLst/>
          </a:prstGeom>
        </p:spPr>
      </p:pic>
    </p:spTree>
    <p:extLst>
      <p:ext uri="{BB962C8B-B14F-4D97-AF65-F5344CB8AC3E}">
        <p14:creationId xmlns:p14="http://schemas.microsoft.com/office/powerpoint/2010/main" val="3770827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067C30-92FA-41B6-BA18-BA7E54845ABF}"/>
              </a:ext>
            </a:extLst>
          </p:cNvPr>
          <p:cNvSpPr txBox="1"/>
          <p:nvPr/>
        </p:nvSpPr>
        <p:spPr>
          <a:xfrm>
            <a:off x="76200" y="209550"/>
            <a:ext cx="8915400" cy="769441"/>
          </a:xfrm>
          <a:prstGeom prst="rect">
            <a:avLst/>
          </a:prstGeom>
          <a:noFill/>
        </p:spPr>
        <p:txBody>
          <a:bodyPr wrap="square" rtlCol="0">
            <a:spAutoFit/>
          </a:bodyPr>
          <a:lstStyle/>
          <a:p>
            <a:r>
              <a:rPr lang="en-US" sz="1500" b="1" dirty="0"/>
              <a:t>This will take you to the inbox for your e-mail account, from where you can access, compose and send new e-mails, access your calendar, </a:t>
            </a:r>
            <a:r>
              <a:rPr lang="en-US" sz="1500" b="1" dirty="0" err="1"/>
              <a:t>etc</a:t>
            </a:r>
            <a:endParaRPr lang="en-US" sz="1500" b="1" dirty="0"/>
          </a:p>
          <a:p>
            <a:endParaRPr lang="en-US" dirty="0"/>
          </a:p>
        </p:txBody>
      </p:sp>
      <p:pic>
        <p:nvPicPr>
          <p:cNvPr id="7" name="Picture 6">
            <a:extLst>
              <a:ext uri="{FF2B5EF4-FFF2-40B4-BE49-F238E27FC236}">
                <a16:creationId xmlns:a16="http://schemas.microsoft.com/office/drawing/2014/main" id="{7A6FB5B4-8D4B-4544-91E7-F12D1E8F29B2}"/>
              </a:ext>
            </a:extLst>
          </p:cNvPr>
          <p:cNvPicPr>
            <a:picLocks noChangeAspect="1"/>
          </p:cNvPicPr>
          <p:nvPr/>
        </p:nvPicPr>
        <p:blipFill>
          <a:blip r:embed="rId3"/>
          <a:stretch>
            <a:fillRect/>
          </a:stretch>
        </p:blipFill>
        <p:spPr>
          <a:xfrm>
            <a:off x="876300" y="993643"/>
            <a:ext cx="7315200" cy="3942197"/>
          </a:xfrm>
          <a:prstGeom prst="rect">
            <a:avLst/>
          </a:prstGeom>
        </p:spPr>
      </p:pic>
    </p:spTree>
    <p:extLst>
      <p:ext uri="{BB962C8B-B14F-4D97-AF65-F5344CB8AC3E}">
        <p14:creationId xmlns:p14="http://schemas.microsoft.com/office/powerpoint/2010/main" val="18246177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70C8D-23D0-42C3-95C6-B731A228472D}"/>
              </a:ext>
            </a:extLst>
          </p:cNvPr>
          <p:cNvSpPr txBox="1"/>
          <p:nvPr/>
        </p:nvSpPr>
        <p:spPr>
          <a:xfrm>
            <a:off x="152400" y="133350"/>
            <a:ext cx="8839200" cy="4231928"/>
          </a:xfrm>
          <a:prstGeom prst="rect">
            <a:avLst/>
          </a:prstGeom>
          <a:noFill/>
        </p:spPr>
        <p:txBody>
          <a:bodyPr wrap="square" rtlCol="0">
            <a:spAutoFit/>
          </a:bodyPr>
          <a:lstStyle/>
          <a:p>
            <a:r>
              <a:rPr lang="en-US" sz="1500" b="1" dirty="0"/>
              <a:t>On the left-hand side of your page, you will see a column with icons.  Each icon has a specific task associated with it:</a:t>
            </a:r>
          </a:p>
          <a:p>
            <a:endParaRPr lang="en-US" sz="1500" b="1" dirty="0"/>
          </a:p>
          <a:p>
            <a:r>
              <a:rPr lang="en-US" sz="1500" b="1" dirty="0"/>
              <a:t>	 </a:t>
            </a:r>
            <a:r>
              <a:rPr lang="en-US" sz="1500" b="1" dirty="0">
                <a:sym typeface="Wingdings" panose="05000000000000000000" pitchFamily="2" charset="2"/>
              </a:rPr>
              <a:t></a:t>
            </a:r>
            <a:r>
              <a:rPr lang="en-US" sz="1500" b="1" dirty="0"/>
              <a:t>  	Click this icon to compose a new e-mail</a:t>
            </a:r>
          </a:p>
          <a:p>
            <a:endParaRPr lang="en-US" sz="1500" b="1" dirty="0"/>
          </a:p>
          <a:p>
            <a:endParaRPr lang="en-US" sz="1500" b="1" dirty="0"/>
          </a:p>
          <a:p>
            <a:r>
              <a:rPr lang="en-US" sz="1500" b="1" dirty="0">
                <a:sym typeface="Wingdings" panose="05000000000000000000" pitchFamily="2" charset="2"/>
              </a:rPr>
              <a:t>	 	</a:t>
            </a:r>
            <a:r>
              <a:rPr lang="en-US" sz="1500" b="1" dirty="0"/>
              <a:t>Click this icon to access your calendar </a:t>
            </a:r>
          </a:p>
          <a:p>
            <a:endParaRPr lang="en-US" sz="1500" b="1" dirty="0"/>
          </a:p>
          <a:p>
            <a:endParaRPr lang="en-US" sz="1500" b="1" dirty="0"/>
          </a:p>
          <a:p>
            <a:r>
              <a:rPr lang="en-US" sz="1500" b="1" dirty="0"/>
              <a:t>	</a:t>
            </a:r>
            <a:r>
              <a:rPr lang="en-US" sz="1500" b="1" dirty="0">
                <a:sym typeface="Wingdings" panose="05000000000000000000" pitchFamily="2" charset="2"/>
              </a:rPr>
              <a:t> 	</a:t>
            </a:r>
            <a:r>
              <a:rPr lang="en-US" sz="1500" b="1" dirty="0"/>
              <a:t>Click this icon to create a new task, or access an already existing task</a:t>
            </a:r>
          </a:p>
          <a:p>
            <a:endParaRPr lang="en-US" sz="1500" b="1" dirty="0"/>
          </a:p>
          <a:p>
            <a:endParaRPr lang="en-US" sz="1500" b="1" dirty="0"/>
          </a:p>
          <a:p>
            <a:r>
              <a:rPr lang="en-US" sz="1500" b="1" dirty="0"/>
              <a:t>	</a:t>
            </a:r>
            <a:r>
              <a:rPr lang="en-US" sz="1500" b="1" dirty="0">
                <a:sym typeface="Wingdings" panose="05000000000000000000" pitchFamily="2" charset="2"/>
              </a:rPr>
              <a:t> 	Click this icon to access, edit, or add contact details</a:t>
            </a:r>
          </a:p>
          <a:p>
            <a:endParaRPr lang="en-US" sz="1500" b="1" dirty="0">
              <a:sym typeface="Wingdings" panose="05000000000000000000" pitchFamily="2" charset="2"/>
            </a:endParaRPr>
          </a:p>
          <a:p>
            <a:endParaRPr lang="en-US" sz="1500" b="1" dirty="0">
              <a:sym typeface="Wingdings" panose="05000000000000000000" pitchFamily="2" charset="2"/>
            </a:endParaRPr>
          </a:p>
          <a:p>
            <a:r>
              <a:rPr lang="en-US" sz="1500" b="1" dirty="0">
                <a:sym typeface="Wingdings" panose="05000000000000000000" pitchFamily="2" charset="2"/>
              </a:rPr>
              <a:t>		Click this icon to access\edit your e-mail settings	</a:t>
            </a:r>
            <a:endParaRPr lang="en-US" sz="1500" b="1" dirty="0"/>
          </a:p>
          <a:p>
            <a:endParaRPr lang="en-US" sz="1500" b="1" dirty="0"/>
          </a:p>
          <a:p>
            <a:endParaRPr lang="en-US" dirty="0"/>
          </a:p>
        </p:txBody>
      </p:sp>
      <p:pic>
        <p:nvPicPr>
          <p:cNvPr id="21" name="Picture 20">
            <a:extLst>
              <a:ext uri="{FF2B5EF4-FFF2-40B4-BE49-F238E27FC236}">
                <a16:creationId xmlns:a16="http://schemas.microsoft.com/office/drawing/2014/main" id="{E1C456EC-BD72-44A2-A914-6B158C2CE846}"/>
              </a:ext>
            </a:extLst>
          </p:cNvPr>
          <p:cNvPicPr>
            <a:picLocks noChangeAspect="1"/>
          </p:cNvPicPr>
          <p:nvPr/>
        </p:nvPicPr>
        <p:blipFill>
          <a:blip r:embed="rId3"/>
          <a:stretch>
            <a:fillRect/>
          </a:stretch>
        </p:blipFill>
        <p:spPr>
          <a:xfrm>
            <a:off x="367254" y="854429"/>
            <a:ext cx="312663" cy="322138"/>
          </a:xfrm>
          <a:prstGeom prst="rect">
            <a:avLst/>
          </a:prstGeom>
        </p:spPr>
      </p:pic>
      <p:pic>
        <p:nvPicPr>
          <p:cNvPr id="23" name="Picture 22">
            <a:extLst>
              <a:ext uri="{FF2B5EF4-FFF2-40B4-BE49-F238E27FC236}">
                <a16:creationId xmlns:a16="http://schemas.microsoft.com/office/drawing/2014/main" id="{5D7F4F38-EE51-4AF5-BCD8-2FD9D3535D39}"/>
              </a:ext>
            </a:extLst>
          </p:cNvPr>
          <p:cNvPicPr>
            <a:picLocks noChangeAspect="1"/>
          </p:cNvPicPr>
          <p:nvPr/>
        </p:nvPicPr>
        <p:blipFill>
          <a:blip r:embed="rId4"/>
          <a:stretch>
            <a:fillRect/>
          </a:stretch>
        </p:blipFill>
        <p:spPr>
          <a:xfrm>
            <a:off x="344211" y="1484225"/>
            <a:ext cx="314325" cy="323850"/>
          </a:xfrm>
          <a:prstGeom prst="rect">
            <a:avLst/>
          </a:prstGeom>
        </p:spPr>
      </p:pic>
      <p:pic>
        <p:nvPicPr>
          <p:cNvPr id="25" name="Picture 24">
            <a:extLst>
              <a:ext uri="{FF2B5EF4-FFF2-40B4-BE49-F238E27FC236}">
                <a16:creationId xmlns:a16="http://schemas.microsoft.com/office/drawing/2014/main" id="{4D3E44E5-73B9-4988-92EF-65E57C6DC190}"/>
              </a:ext>
            </a:extLst>
          </p:cNvPr>
          <p:cNvPicPr>
            <a:picLocks noChangeAspect="1"/>
          </p:cNvPicPr>
          <p:nvPr/>
        </p:nvPicPr>
        <p:blipFill>
          <a:blip r:embed="rId5"/>
          <a:stretch>
            <a:fillRect/>
          </a:stretch>
        </p:blipFill>
        <p:spPr>
          <a:xfrm>
            <a:off x="318760" y="2144278"/>
            <a:ext cx="300365" cy="354977"/>
          </a:xfrm>
          <a:prstGeom prst="rect">
            <a:avLst/>
          </a:prstGeom>
        </p:spPr>
      </p:pic>
      <p:pic>
        <p:nvPicPr>
          <p:cNvPr id="27" name="Picture 26">
            <a:extLst>
              <a:ext uri="{FF2B5EF4-FFF2-40B4-BE49-F238E27FC236}">
                <a16:creationId xmlns:a16="http://schemas.microsoft.com/office/drawing/2014/main" id="{E1AD4645-B502-4256-B332-6B4E5E7722D4}"/>
              </a:ext>
            </a:extLst>
          </p:cNvPr>
          <p:cNvPicPr>
            <a:picLocks noChangeAspect="1"/>
          </p:cNvPicPr>
          <p:nvPr/>
        </p:nvPicPr>
        <p:blipFill>
          <a:blip r:embed="rId6"/>
          <a:stretch>
            <a:fillRect/>
          </a:stretch>
        </p:blipFill>
        <p:spPr>
          <a:xfrm>
            <a:off x="344211" y="2870028"/>
            <a:ext cx="296295" cy="366470"/>
          </a:xfrm>
          <a:prstGeom prst="rect">
            <a:avLst/>
          </a:prstGeom>
        </p:spPr>
      </p:pic>
      <p:pic>
        <p:nvPicPr>
          <p:cNvPr id="29" name="Picture 28">
            <a:extLst>
              <a:ext uri="{FF2B5EF4-FFF2-40B4-BE49-F238E27FC236}">
                <a16:creationId xmlns:a16="http://schemas.microsoft.com/office/drawing/2014/main" id="{9B9CCBE1-71A3-4DF1-B54C-27B239C886FB}"/>
              </a:ext>
            </a:extLst>
          </p:cNvPr>
          <p:cNvPicPr>
            <a:picLocks noChangeAspect="1"/>
          </p:cNvPicPr>
          <p:nvPr/>
        </p:nvPicPr>
        <p:blipFill>
          <a:blip r:embed="rId7"/>
          <a:stretch>
            <a:fillRect/>
          </a:stretch>
        </p:blipFill>
        <p:spPr>
          <a:xfrm>
            <a:off x="318761" y="3501871"/>
            <a:ext cx="292223" cy="365279"/>
          </a:xfrm>
          <a:prstGeom prst="rect">
            <a:avLst/>
          </a:prstGeom>
        </p:spPr>
      </p:pic>
    </p:spTree>
    <p:extLst>
      <p:ext uri="{BB962C8B-B14F-4D97-AF65-F5344CB8AC3E}">
        <p14:creationId xmlns:p14="http://schemas.microsoft.com/office/powerpoint/2010/main" val="31305145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000" fill="hold"/>
                                        <p:tgtEl>
                                          <p:spTgt spid="23"/>
                                        </p:tgtEl>
                                        <p:attrNameLst>
                                          <p:attrName>ppt_w</p:attrName>
                                        </p:attrNameLst>
                                      </p:cBhvr>
                                      <p:tavLst>
                                        <p:tav tm="0">
                                          <p:val>
                                            <p:fltVal val="0"/>
                                          </p:val>
                                        </p:tav>
                                        <p:tav tm="100000">
                                          <p:val>
                                            <p:strVal val="#ppt_w"/>
                                          </p:val>
                                        </p:tav>
                                      </p:tavLst>
                                    </p:anim>
                                    <p:anim calcmode="lin" valueType="num">
                                      <p:cBhvr>
                                        <p:cTn id="21" dur="1000" fill="hold"/>
                                        <p:tgtEl>
                                          <p:spTgt spid="23"/>
                                        </p:tgtEl>
                                        <p:attrNameLst>
                                          <p:attrName>ppt_h</p:attrName>
                                        </p:attrNameLst>
                                      </p:cBhvr>
                                      <p:tavLst>
                                        <p:tav tm="0">
                                          <p:val>
                                            <p:fltVal val="0"/>
                                          </p:val>
                                        </p:tav>
                                        <p:tav tm="100000">
                                          <p:val>
                                            <p:strVal val="#ppt_h"/>
                                          </p:val>
                                        </p:tav>
                                      </p:tavLst>
                                    </p:anim>
                                    <p:anim calcmode="lin" valueType="num">
                                      <p:cBhvr>
                                        <p:cTn id="22" dur="1000" fill="hold"/>
                                        <p:tgtEl>
                                          <p:spTgt spid="23"/>
                                        </p:tgtEl>
                                        <p:attrNameLst>
                                          <p:attrName>style.rotation</p:attrName>
                                        </p:attrNameLst>
                                      </p:cBhvr>
                                      <p:tavLst>
                                        <p:tav tm="0">
                                          <p:val>
                                            <p:fltVal val="90"/>
                                          </p:val>
                                        </p:tav>
                                        <p:tav tm="100000">
                                          <p:val>
                                            <p:fltVal val="0"/>
                                          </p:val>
                                        </p:tav>
                                      </p:tavLst>
                                    </p:anim>
                                    <p:animEffect transition="in" filter="fade">
                                      <p:cBhvr>
                                        <p:cTn id="23" dur="1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down)">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ppt_w</p:attrName>
                                        </p:attrNameLst>
                                      </p:cBhvr>
                                      <p:tavLst>
                                        <p:tav tm="0">
                                          <p:val>
                                            <p:fltVal val="0"/>
                                          </p:val>
                                        </p:tav>
                                        <p:tav tm="100000">
                                          <p:val>
                                            <p:strVal val="#ppt_w"/>
                                          </p:val>
                                        </p:tav>
                                      </p:tavLst>
                                    </p:anim>
                                    <p:anim calcmode="lin" valueType="num">
                                      <p:cBhvr>
                                        <p:cTn id="34" dur="1000" fill="hold"/>
                                        <p:tgtEl>
                                          <p:spTgt spid="25"/>
                                        </p:tgtEl>
                                        <p:attrNameLst>
                                          <p:attrName>ppt_h</p:attrName>
                                        </p:attrNameLst>
                                      </p:cBhvr>
                                      <p:tavLst>
                                        <p:tav tm="0">
                                          <p:val>
                                            <p:fltVal val="0"/>
                                          </p:val>
                                        </p:tav>
                                        <p:tav tm="100000">
                                          <p:val>
                                            <p:strVal val="#ppt_h"/>
                                          </p:val>
                                        </p:tav>
                                      </p:tavLst>
                                    </p:anim>
                                    <p:anim calcmode="lin" valueType="num">
                                      <p:cBhvr>
                                        <p:cTn id="35" dur="1000" fill="hold"/>
                                        <p:tgtEl>
                                          <p:spTgt spid="25"/>
                                        </p:tgtEl>
                                        <p:attrNameLst>
                                          <p:attrName>style.rotation</p:attrName>
                                        </p:attrNameLst>
                                      </p:cBhvr>
                                      <p:tavLst>
                                        <p:tav tm="0">
                                          <p:val>
                                            <p:fltVal val="90"/>
                                          </p:val>
                                        </p:tav>
                                        <p:tav tm="100000">
                                          <p:val>
                                            <p:fltVal val="0"/>
                                          </p:val>
                                        </p:tav>
                                      </p:tavLst>
                                    </p:anim>
                                    <p:animEffect transition="in" filter="fade">
                                      <p:cBhvr>
                                        <p:cTn id="36" dur="10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wipe(down)">
                                      <p:cBhvr>
                                        <p:cTn id="41" dur="500"/>
                                        <p:tgtEl>
                                          <p:spTgt spid="4">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1000" fill="hold"/>
                                        <p:tgtEl>
                                          <p:spTgt spid="27"/>
                                        </p:tgtEl>
                                        <p:attrNameLst>
                                          <p:attrName>ppt_w</p:attrName>
                                        </p:attrNameLst>
                                      </p:cBhvr>
                                      <p:tavLst>
                                        <p:tav tm="0">
                                          <p:val>
                                            <p:fltVal val="0"/>
                                          </p:val>
                                        </p:tav>
                                        <p:tav tm="100000">
                                          <p:val>
                                            <p:strVal val="#ppt_w"/>
                                          </p:val>
                                        </p:tav>
                                      </p:tavLst>
                                    </p:anim>
                                    <p:anim calcmode="lin" valueType="num">
                                      <p:cBhvr>
                                        <p:cTn id="47" dur="1000" fill="hold"/>
                                        <p:tgtEl>
                                          <p:spTgt spid="27"/>
                                        </p:tgtEl>
                                        <p:attrNameLst>
                                          <p:attrName>ppt_h</p:attrName>
                                        </p:attrNameLst>
                                      </p:cBhvr>
                                      <p:tavLst>
                                        <p:tav tm="0">
                                          <p:val>
                                            <p:fltVal val="0"/>
                                          </p:val>
                                        </p:tav>
                                        <p:tav tm="100000">
                                          <p:val>
                                            <p:strVal val="#ppt_h"/>
                                          </p:val>
                                        </p:tav>
                                      </p:tavLst>
                                    </p:anim>
                                    <p:anim calcmode="lin" valueType="num">
                                      <p:cBhvr>
                                        <p:cTn id="48" dur="1000" fill="hold"/>
                                        <p:tgtEl>
                                          <p:spTgt spid="27"/>
                                        </p:tgtEl>
                                        <p:attrNameLst>
                                          <p:attrName>style.rotation</p:attrName>
                                        </p:attrNameLst>
                                      </p:cBhvr>
                                      <p:tavLst>
                                        <p:tav tm="0">
                                          <p:val>
                                            <p:fltVal val="90"/>
                                          </p:val>
                                        </p:tav>
                                        <p:tav tm="100000">
                                          <p:val>
                                            <p:fltVal val="0"/>
                                          </p:val>
                                        </p:tav>
                                      </p:tavLst>
                                    </p:anim>
                                    <p:animEffect transition="in" filter="fade">
                                      <p:cBhvr>
                                        <p:cTn id="49" dur="10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animEffect transition="in" filter="wipe(down)">
                                      <p:cBhvr>
                                        <p:cTn id="54" dur="500"/>
                                        <p:tgtEl>
                                          <p:spTgt spid="4">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1000" fill="hold"/>
                                        <p:tgtEl>
                                          <p:spTgt spid="29"/>
                                        </p:tgtEl>
                                        <p:attrNameLst>
                                          <p:attrName>ppt_w</p:attrName>
                                        </p:attrNameLst>
                                      </p:cBhvr>
                                      <p:tavLst>
                                        <p:tav tm="0">
                                          <p:val>
                                            <p:fltVal val="0"/>
                                          </p:val>
                                        </p:tav>
                                        <p:tav tm="100000">
                                          <p:val>
                                            <p:strVal val="#ppt_w"/>
                                          </p:val>
                                        </p:tav>
                                      </p:tavLst>
                                    </p:anim>
                                    <p:anim calcmode="lin" valueType="num">
                                      <p:cBhvr>
                                        <p:cTn id="60" dur="1000" fill="hold"/>
                                        <p:tgtEl>
                                          <p:spTgt spid="29"/>
                                        </p:tgtEl>
                                        <p:attrNameLst>
                                          <p:attrName>ppt_h</p:attrName>
                                        </p:attrNameLst>
                                      </p:cBhvr>
                                      <p:tavLst>
                                        <p:tav tm="0">
                                          <p:val>
                                            <p:fltVal val="0"/>
                                          </p:val>
                                        </p:tav>
                                        <p:tav tm="100000">
                                          <p:val>
                                            <p:strVal val="#ppt_h"/>
                                          </p:val>
                                        </p:tav>
                                      </p:tavLst>
                                    </p:anim>
                                    <p:anim calcmode="lin" valueType="num">
                                      <p:cBhvr>
                                        <p:cTn id="61" dur="1000" fill="hold"/>
                                        <p:tgtEl>
                                          <p:spTgt spid="29"/>
                                        </p:tgtEl>
                                        <p:attrNameLst>
                                          <p:attrName>style.rotation</p:attrName>
                                        </p:attrNameLst>
                                      </p:cBhvr>
                                      <p:tavLst>
                                        <p:tav tm="0">
                                          <p:val>
                                            <p:fltVal val="90"/>
                                          </p:val>
                                        </p:tav>
                                        <p:tav tm="100000">
                                          <p:val>
                                            <p:fltVal val="0"/>
                                          </p:val>
                                        </p:tav>
                                      </p:tavLst>
                                    </p:anim>
                                    <p:animEffect transition="in" filter="fade">
                                      <p:cBhvr>
                                        <p:cTn id="62" dur="10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animEffect transition="in" filter="wipe(down)">
                                      <p:cBhvr>
                                        <p:cTn id="6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19049A-1FBE-4278-A0D0-AF73F7958BFB}"/>
              </a:ext>
            </a:extLst>
          </p:cNvPr>
          <p:cNvSpPr txBox="1"/>
          <p:nvPr/>
        </p:nvSpPr>
        <p:spPr>
          <a:xfrm>
            <a:off x="76200" y="133350"/>
            <a:ext cx="8991600" cy="677108"/>
          </a:xfrm>
          <a:prstGeom prst="rect">
            <a:avLst/>
          </a:prstGeom>
          <a:noFill/>
        </p:spPr>
        <p:txBody>
          <a:bodyPr wrap="square" rtlCol="0">
            <a:spAutoFit/>
          </a:bodyPr>
          <a:lstStyle/>
          <a:p>
            <a:pPr algn="ctr"/>
            <a:r>
              <a:rPr lang="en-US" sz="2400" b="1" dirty="0"/>
              <a:t>Setting Up E-Mail on your PC, Tablet, or Smart Phone</a:t>
            </a:r>
            <a:endParaRPr lang="en-US" sz="2400" dirty="0"/>
          </a:p>
          <a:p>
            <a:pPr algn="ctr"/>
            <a:endParaRPr lang="en-US" dirty="0"/>
          </a:p>
        </p:txBody>
      </p:sp>
      <p:sp>
        <p:nvSpPr>
          <p:cNvPr id="5" name="TextBox 4">
            <a:extLst>
              <a:ext uri="{FF2B5EF4-FFF2-40B4-BE49-F238E27FC236}">
                <a16:creationId xmlns:a16="http://schemas.microsoft.com/office/drawing/2014/main" id="{C821F63A-B9E8-4D97-B9CD-79E2A4C33011}"/>
              </a:ext>
            </a:extLst>
          </p:cNvPr>
          <p:cNvSpPr txBox="1"/>
          <p:nvPr/>
        </p:nvSpPr>
        <p:spPr>
          <a:xfrm>
            <a:off x="76200" y="971550"/>
            <a:ext cx="8991600" cy="3539430"/>
          </a:xfrm>
          <a:prstGeom prst="rect">
            <a:avLst/>
          </a:prstGeom>
          <a:noFill/>
        </p:spPr>
        <p:txBody>
          <a:bodyPr wrap="square" rtlCol="0">
            <a:spAutoFit/>
          </a:bodyPr>
          <a:lstStyle/>
          <a:p>
            <a:r>
              <a:rPr lang="en-US" sz="1500" b="1" dirty="0"/>
              <a:t>All e-mail accounts should be set up using IMAP, to ensure that you can access all e-mails, across all platforms (PC, Web, Tablet, or phone).  Your Area 81 e-mail account can easily be setup on your PC, tablet or smart phone using the following settings:</a:t>
            </a:r>
          </a:p>
          <a:p>
            <a:endParaRPr lang="en-US" sz="1500" b="1" dirty="0"/>
          </a:p>
          <a:p>
            <a:r>
              <a:rPr lang="en-US" sz="1500" b="1" dirty="0"/>
              <a:t>Incoming Server - mail.area81aa.ca		Outgoing Server – mail.area81aa.ca</a:t>
            </a:r>
          </a:p>
          <a:p>
            <a:endParaRPr lang="en-US" sz="1500" b="1" dirty="0"/>
          </a:p>
          <a:p>
            <a:r>
              <a:rPr lang="en-US" sz="1500" b="1" dirty="0"/>
              <a:t>Incoming Mail Port - Port:  993			Outgoing Mail Port - 465</a:t>
            </a:r>
          </a:p>
          <a:p>
            <a:endParaRPr lang="en-US" sz="1500" b="1" dirty="0"/>
          </a:p>
          <a:p>
            <a:r>
              <a:rPr lang="en-US" sz="1500" b="1" dirty="0"/>
              <a:t>Incoming Mail Username - yourposition@area81aa.ca</a:t>
            </a:r>
          </a:p>
          <a:p>
            <a:endParaRPr lang="en-US" sz="1500" b="1" dirty="0"/>
          </a:p>
          <a:p>
            <a:r>
              <a:rPr lang="en-US" sz="1500" b="1" dirty="0"/>
              <a:t>Incoming Mail Password - Use provided password</a:t>
            </a:r>
          </a:p>
          <a:p>
            <a:r>
              <a:rPr lang="en-US" sz="1500" b="1" dirty="0"/>
              <a:t> </a:t>
            </a:r>
          </a:p>
          <a:p>
            <a:r>
              <a:rPr lang="en-US" sz="1500" b="1" dirty="0"/>
              <a:t>Should you require help setting this up, please ask the Web Manager, or a qualified member, and they will provide assistance. </a:t>
            </a:r>
          </a:p>
          <a:p>
            <a:endParaRPr lang="en-US" dirty="0"/>
          </a:p>
        </p:txBody>
      </p:sp>
    </p:spTree>
    <p:extLst>
      <p:ext uri="{BB962C8B-B14F-4D97-AF65-F5344CB8AC3E}">
        <p14:creationId xmlns:p14="http://schemas.microsoft.com/office/powerpoint/2010/main" val="2038348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Effect transition="in" filter="fade">
                                      <p:cBhvr>
                                        <p:cTn id="30" dur="1000"/>
                                        <p:tgtEl>
                                          <p:spTgt spid="5">
                                            <p:txEl>
                                              <p:pRg st="10" end="10"/>
                                            </p:txEl>
                                          </p:spTgt>
                                        </p:tgtEl>
                                      </p:cBhvr>
                                    </p:animEffect>
                                    <p:anim calcmode="lin" valueType="num">
                                      <p:cBhvr>
                                        <p:cTn id="31"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52C032-A4EF-44E7-9320-023B222A9882}"/>
              </a:ext>
            </a:extLst>
          </p:cNvPr>
          <p:cNvPicPr>
            <a:picLocks noChangeAspect="1"/>
          </p:cNvPicPr>
          <p:nvPr/>
        </p:nvPicPr>
        <p:blipFill>
          <a:blip r:embed="rId3"/>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15CFB614-1A87-4BF8-916C-697CD136D954}"/>
              </a:ext>
            </a:extLst>
          </p:cNvPr>
          <p:cNvSpPr txBox="1"/>
          <p:nvPr/>
        </p:nvSpPr>
        <p:spPr>
          <a:xfrm>
            <a:off x="76200" y="4611170"/>
            <a:ext cx="3352800" cy="553998"/>
          </a:xfrm>
          <a:prstGeom prst="rect">
            <a:avLst/>
          </a:prstGeom>
          <a:noFill/>
        </p:spPr>
        <p:txBody>
          <a:bodyPr wrap="square" rtlCol="0">
            <a:spAutoFit/>
          </a:bodyPr>
          <a:lstStyle/>
          <a:p>
            <a:r>
              <a:rPr lang="en-US" sz="600" b="1" dirty="0">
                <a:solidFill>
                  <a:schemeClr val="accent6">
                    <a:lumMod val="40000"/>
                    <a:lumOff val="60000"/>
                  </a:schemeClr>
                </a:solidFill>
              </a:rPr>
              <a:t>This presentation is neither endorsed, nor approved, by Alcoholics Anonymous World Services Inc. nor is it affiliated in any way with Alcoholics Anonymous World Services Inc. This presentation, and the information it provides, is intended solely as an information tool for AA members or anyone else wishing to know more about service work in Area 81, NB\PEI of  Alcoholics Anonymous </a:t>
            </a:r>
          </a:p>
        </p:txBody>
      </p:sp>
      <p:sp>
        <p:nvSpPr>
          <p:cNvPr id="7" name="TextBox 6">
            <a:extLst>
              <a:ext uri="{FF2B5EF4-FFF2-40B4-BE49-F238E27FC236}">
                <a16:creationId xmlns:a16="http://schemas.microsoft.com/office/drawing/2014/main" id="{70A8AF92-02FB-4955-A57F-E646F078E2FE}"/>
              </a:ext>
            </a:extLst>
          </p:cNvPr>
          <p:cNvSpPr txBox="1"/>
          <p:nvPr/>
        </p:nvSpPr>
        <p:spPr>
          <a:xfrm>
            <a:off x="76200" y="76506"/>
            <a:ext cx="3429000" cy="2308324"/>
          </a:xfrm>
          <a:prstGeom prst="rect">
            <a:avLst/>
          </a:prstGeom>
          <a:noFill/>
        </p:spPr>
        <p:txBody>
          <a:bodyPr wrap="square" rtlCol="0">
            <a:spAutoFit/>
          </a:bodyPr>
          <a:lstStyle/>
          <a:p>
            <a:r>
              <a:rPr lang="en-US" sz="1600" b="1" dirty="0">
                <a:solidFill>
                  <a:schemeClr val="tx1"/>
                </a:solidFill>
              </a:rPr>
              <a:t>We hope you have found this presentation informative.  We wish you success as a trusted servant of Alcoholics Anonymous, and of Area 81.</a:t>
            </a:r>
          </a:p>
          <a:p>
            <a:endParaRPr lang="en-US" sz="1600" b="1" dirty="0">
              <a:solidFill>
                <a:schemeClr val="tx1"/>
              </a:solidFill>
            </a:endParaRPr>
          </a:p>
          <a:p>
            <a:r>
              <a:rPr lang="en-US" sz="1600" b="1" dirty="0">
                <a:solidFill>
                  <a:schemeClr val="tx1"/>
                </a:solidFill>
              </a:rPr>
              <a:t>We hope that your experience helps to enhance your sobriety, as much as it has ours. </a:t>
            </a:r>
          </a:p>
        </p:txBody>
      </p:sp>
    </p:spTree>
    <p:extLst>
      <p:ext uri="{BB962C8B-B14F-4D97-AF65-F5344CB8AC3E}">
        <p14:creationId xmlns:p14="http://schemas.microsoft.com/office/powerpoint/2010/main" val="3036830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0">
              <a:schemeClr val="accent1">
                <a:lumMod val="45000"/>
                <a:lumOff val="55000"/>
              </a:schemeClr>
            </a:gs>
            <a:gs pos="2000">
              <a:schemeClr val="accent1">
                <a:lumMod val="45000"/>
                <a:lumOff val="55000"/>
              </a:schemeClr>
            </a:gs>
            <a:gs pos="100000">
              <a:schemeClr val="accent1">
                <a:lumMod val="30000"/>
                <a:lumOff val="70000"/>
              </a:schemeClr>
            </a:gs>
          </a:gsLst>
          <a:lin ang="5400000" scaled="1"/>
        </a:gra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698" y="133350"/>
            <a:ext cx="8520599" cy="755125"/>
          </a:xfrm>
          <a:prstGeom prst="rect">
            <a:avLst/>
          </a:prstGeom>
        </p:spPr>
        <p:txBody>
          <a:bodyPr lIns="91425" tIns="91425" rIns="91425" bIns="91425" anchor="t" anchorCtr="0">
            <a:noAutofit/>
          </a:bodyPr>
          <a:lstStyle/>
          <a:p>
            <a:pPr algn="ctr"/>
            <a:r>
              <a:rPr lang="en-US" sz="3200" b="1" dirty="0"/>
              <a:t>The Area Assembly</a:t>
            </a:r>
            <a:br>
              <a:rPr lang="en-US" sz="3200" b="1" dirty="0"/>
            </a:br>
            <a:br>
              <a:rPr lang="en" sz="3600" dirty="0"/>
            </a:br>
            <a:endParaRPr lang="en" sz="3000" dirty="0"/>
          </a:p>
          <a:p>
            <a:pPr lvl="0" algn="ctr">
              <a:spcBef>
                <a:spcPts val="0"/>
              </a:spcBef>
              <a:buNone/>
            </a:pPr>
            <a:endParaRPr sz="6000" dirty="0"/>
          </a:p>
        </p:txBody>
      </p:sp>
      <p:sp>
        <p:nvSpPr>
          <p:cNvPr id="2" name="TextBox 1">
            <a:extLst>
              <a:ext uri="{FF2B5EF4-FFF2-40B4-BE49-F238E27FC236}">
                <a16:creationId xmlns:a16="http://schemas.microsoft.com/office/drawing/2014/main" id="{A7AFCE54-F621-4ED7-BCB9-E0C023C1A243}"/>
              </a:ext>
            </a:extLst>
          </p:cNvPr>
          <p:cNvSpPr txBox="1"/>
          <p:nvPr/>
        </p:nvSpPr>
        <p:spPr>
          <a:xfrm>
            <a:off x="190497" y="916722"/>
            <a:ext cx="8763000" cy="4093428"/>
          </a:xfrm>
          <a:prstGeom prst="rect">
            <a:avLst/>
          </a:prstGeom>
          <a:noFill/>
        </p:spPr>
        <p:txBody>
          <a:bodyPr wrap="square" rtlCol="0">
            <a:spAutoFit/>
          </a:bodyPr>
          <a:lstStyle/>
          <a:p>
            <a:r>
              <a:rPr lang="en-US" sz="2000" b="1" dirty="0"/>
              <a:t>General Service Representatives (G.S.R.s ), District Committee Members (D.C.M.s), &amp; Area Officers make up the Area 81 Assembly.  There are 4 Area meetings per year; The Spring &amp; Fall Assemblies Assembly (normally held in May and October), are weekend events, which include Area business meeting, AA (in both French &amp; English) &amp; Al-Anon meetings, banquet, and lots of fellowship.  The Pre-Conference Session in March &amp; the Summer Sharing Session in August are to be one day events, with Area business only being conducted.</a:t>
            </a:r>
          </a:p>
          <a:p>
            <a:endParaRPr lang="en-US" sz="2000" b="1" dirty="0"/>
          </a:p>
          <a:p>
            <a:r>
              <a:rPr lang="en-US" sz="2000" b="1" dirty="0"/>
              <a:t>Any A.A. member may attend, and in many areas members are</a:t>
            </a:r>
          </a:p>
          <a:p>
            <a:r>
              <a:rPr lang="en-US" sz="2000" b="1" dirty="0"/>
              <a:t>encouraged to attend assemblies as a way of encouraging</a:t>
            </a:r>
          </a:p>
          <a:p>
            <a:r>
              <a:rPr lang="en-US" sz="2000" b="1" dirty="0"/>
              <a:t>them to become active in general service.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6A3259-CA2D-4C8F-9AE8-02720F4633F9}"/>
              </a:ext>
            </a:extLst>
          </p:cNvPr>
          <p:cNvPicPr>
            <a:picLocks noChangeAspect="1"/>
          </p:cNvPicPr>
          <p:nvPr/>
        </p:nvPicPr>
        <p:blipFill>
          <a:blip r:embed="rId3"/>
          <a:stretch>
            <a:fillRect/>
          </a:stretch>
        </p:blipFill>
        <p:spPr>
          <a:xfrm>
            <a:off x="5334000" y="810458"/>
            <a:ext cx="3505517" cy="4070601"/>
          </a:xfrm>
          <a:prstGeom prst="rect">
            <a:avLst/>
          </a:prstGeom>
        </p:spPr>
      </p:pic>
      <p:sp>
        <p:nvSpPr>
          <p:cNvPr id="5" name="TextBox 4">
            <a:extLst>
              <a:ext uri="{FF2B5EF4-FFF2-40B4-BE49-F238E27FC236}">
                <a16:creationId xmlns:a16="http://schemas.microsoft.com/office/drawing/2014/main" id="{BFD9C96F-B098-4AE0-BEB0-C645F41EF1E6}"/>
              </a:ext>
            </a:extLst>
          </p:cNvPr>
          <p:cNvSpPr txBox="1"/>
          <p:nvPr/>
        </p:nvSpPr>
        <p:spPr>
          <a:xfrm>
            <a:off x="152400" y="133350"/>
            <a:ext cx="8763000" cy="677108"/>
          </a:xfrm>
          <a:prstGeom prst="rect">
            <a:avLst/>
          </a:prstGeom>
          <a:noFill/>
        </p:spPr>
        <p:txBody>
          <a:bodyPr wrap="square" rtlCol="0">
            <a:spAutoFit/>
          </a:bodyPr>
          <a:lstStyle/>
          <a:p>
            <a:pPr algn="ctr"/>
            <a:r>
              <a:rPr lang="en-US" sz="2400" b="1" dirty="0"/>
              <a:t>Area 81 NB\PEI Service Structure &amp; Operating Handbook</a:t>
            </a:r>
          </a:p>
          <a:p>
            <a:pPr algn="ctr"/>
            <a:endParaRPr lang="en-US" dirty="0"/>
          </a:p>
        </p:txBody>
      </p:sp>
      <p:sp>
        <p:nvSpPr>
          <p:cNvPr id="7" name="TextBox 6">
            <a:extLst>
              <a:ext uri="{FF2B5EF4-FFF2-40B4-BE49-F238E27FC236}">
                <a16:creationId xmlns:a16="http://schemas.microsoft.com/office/drawing/2014/main" id="{54E82CCA-F061-4E73-98F8-56E1E6572825}"/>
              </a:ext>
            </a:extLst>
          </p:cNvPr>
          <p:cNvSpPr txBox="1"/>
          <p:nvPr/>
        </p:nvSpPr>
        <p:spPr>
          <a:xfrm>
            <a:off x="76200" y="811767"/>
            <a:ext cx="5029200" cy="4401205"/>
          </a:xfrm>
          <a:prstGeom prst="rect">
            <a:avLst/>
          </a:prstGeom>
          <a:noFill/>
        </p:spPr>
        <p:txBody>
          <a:bodyPr wrap="square" rtlCol="0">
            <a:spAutoFit/>
          </a:bodyPr>
          <a:lstStyle/>
          <a:p>
            <a:r>
              <a:rPr lang="en-US" b="1" dirty="0"/>
              <a:t>The purpose of the  Service Structure &amp; Operating Handbook is to provide for the continuing successful operation of a united effort of groups in Area 81.   It is no way to be construed as a substitute, alteration, or replacement for the </a:t>
            </a:r>
            <a:r>
              <a:rPr lang="en-US" b="1" i="1" dirty="0"/>
              <a:t>AA Service Manual.  </a:t>
            </a:r>
            <a:r>
              <a:rPr lang="en-US" b="1" dirty="0"/>
              <a:t>The handbook can be found, in French &amp; English, on the Area website, under Area Documents.</a:t>
            </a:r>
          </a:p>
          <a:p>
            <a:endParaRPr lang="en-US" b="1" i="1" dirty="0"/>
          </a:p>
          <a:p>
            <a:r>
              <a:rPr lang="en-US" b="1" dirty="0"/>
              <a:t>A copy of the Area 81 NB/PEI Service Structure and Operating Handbook should be held by:</a:t>
            </a:r>
          </a:p>
          <a:p>
            <a:endParaRPr lang="en-US" b="1" dirty="0"/>
          </a:p>
          <a:p>
            <a:pPr marL="285750" indent="-285750">
              <a:buFont typeface="Wingdings" panose="05000000000000000000" pitchFamily="2" charset="2"/>
              <a:buChar char="§"/>
            </a:pPr>
            <a:r>
              <a:rPr lang="en-US" b="1" dirty="0"/>
              <a:t>Area 81 Chairperson</a:t>
            </a:r>
          </a:p>
          <a:p>
            <a:pPr marL="285750" indent="-285750">
              <a:buFont typeface="Wingdings" panose="05000000000000000000" pitchFamily="2" charset="2"/>
              <a:buChar char="§"/>
            </a:pPr>
            <a:r>
              <a:rPr lang="en-US" b="1" dirty="0"/>
              <a:t>Area 81 Delegate</a:t>
            </a:r>
          </a:p>
          <a:p>
            <a:pPr marL="285750" indent="-285750">
              <a:buFont typeface="Wingdings" panose="05000000000000000000" pitchFamily="2" charset="2"/>
              <a:buChar char="§"/>
            </a:pPr>
            <a:r>
              <a:rPr lang="en-US" b="1" dirty="0"/>
              <a:t>Area 81 Alternate Delegate</a:t>
            </a:r>
          </a:p>
          <a:p>
            <a:pPr marL="285750" indent="-285750">
              <a:buFont typeface="Wingdings" panose="05000000000000000000" pitchFamily="2" charset="2"/>
              <a:buChar char="§"/>
            </a:pPr>
            <a:r>
              <a:rPr lang="en-US" b="1" dirty="0"/>
              <a:t>Area 81 Treasurer</a:t>
            </a:r>
          </a:p>
          <a:p>
            <a:pPr marL="285750" indent="-285750">
              <a:buFont typeface="Wingdings" panose="05000000000000000000" pitchFamily="2" charset="2"/>
              <a:buChar char="§"/>
            </a:pPr>
            <a:r>
              <a:rPr lang="en-US" b="1" dirty="0"/>
              <a:t>Area 81 Secretary</a:t>
            </a:r>
          </a:p>
          <a:p>
            <a:pPr marL="285750" indent="-285750">
              <a:buFont typeface="Wingdings" panose="05000000000000000000" pitchFamily="2" charset="2"/>
              <a:buChar char="§"/>
            </a:pPr>
            <a:r>
              <a:rPr lang="en-US" b="1" dirty="0"/>
              <a:t>Area 81 Service Committee Chairpersons</a:t>
            </a:r>
          </a:p>
          <a:p>
            <a:pPr marL="285750" indent="-285750">
              <a:buFont typeface="Wingdings" panose="05000000000000000000" pitchFamily="2" charset="2"/>
              <a:buChar char="§"/>
            </a:pPr>
            <a:r>
              <a:rPr lang="en-US" b="1" dirty="0"/>
              <a:t>Area 81 District Committee Members (DCM’s)</a:t>
            </a:r>
          </a:p>
          <a:p>
            <a:endParaRPr lang="en-US" b="1" i="1" dirty="0"/>
          </a:p>
          <a:p>
            <a:endParaRPr lang="en-US" dirty="0"/>
          </a:p>
        </p:txBody>
      </p:sp>
    </p:spTree>
    <p:extLst>
      <p:ext uri="{BB962C8B-B14F-4D97-AF65-F5344CB8AC3E}">
        <p14:creationId xmlns:p14="http://schemas.microsoft.com/office/powerpoint/2010/main" val="246963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barn(inVertical)">
                                      <p:cBhvr>
                                        <p:cTn id="29" dur="5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barn(inVertical)">
                                      <p:cBhvr>
                                        <p:cTn id="34" dur="500"/>
                                        <p:tgtEl>
                                          <p:spTgt spid="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barn(inVertical)">
                                      <p:cBhvr>
                                        <p:cTn id="39" dur="500"/>
                                        <p:tgtEl>
                                          <p:spTgt spid="7">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Effect transition="in" filter="barn(inVertical)">
                                      <p:cBhvr>
                                        <p:cTn id="44" dur="500"/>
                                        <p:tgtEl>
                                          <p:spTgt spid="7">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Effect transition="in" filter="barn(inVertical)">
                                      <p:cBhvr>
                                        <p:cTn id="49" dur="500"/>
                                        <p:tgtEl>
                                          <p:spTgt spid="7">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xEl>
                                              <p:pRg st="9" end="9"/>
                                            </p:txEl>
                                          </p:spTgt>
                                        </p:tgtEl>
                                        <p:attrNameLst>
                                          <p:attrName>style.visibility</p:attrName>
                                        </p:attrNameLst>
                                      </p:cBhvr>
                                      <p:to>
                                        <p:strVal val="visible"/>
                                      </p:to>
                                    </p:set>
                                    <p:animEffect transition="in" filter="barn(inVertical)">
                                      <p:cBhvr>
                                        <p:cTn id="54" dur="500"/>
                                        <p:tgtEl>
                                          <p:spTgt spid="7">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7">
                                            <p:txEl>
                                              <p:pRg st="10" end="10"/>
                                            </p:txEl>
                                          </p:spTgt>
                                        </p:tgtEl>
                                        <p:attrNameLst>
                                          <p:attrName>style.visibility</p:attrName>
                                        </p:attrNameLst>
                                      </p:cBhvr>
                                      <p:to>
                                        <p:strVal val="visible"/>
                                      </p:to>
                                    </p:set>
                                    <p:animEffect transition="in" filter="barn(inVertical)">
                                      <p:cBhvr>
                                        <p:cTn id="59"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4"/>
        <p:cNvGrpSpPr/>
        <p:nvPr/>
      </p:nvGrpSpPr>
      <p:grpSpPr>
        <a:xfrm>
          <a:off x="0" y="0"/>
          <a:ext cx="0" cy="0"/>
          <a:chOff x="0" y="0"/>
          <a:chExt cx="0" cy="0"/>
        </a:xfrm>
      </p:grpSpPr>
      <p:sp>
        <p:nvSpPr>
          <p:cNvPr id="2" name="TextBox 1">
            <a:extLst>
              <a:ext uri="{FF2B5EF4-FFF2-40B4-BE49-F238E27FC236}">
                <a16:creationId xmlns:a16="http://schemas.microsoft.com/office/drawing/2014/main" id="{715CD1CC-1A80-43F1-84EB-1410EE48BC77}"/>
              </a:ext>
            </a:extLst>
          </p:cNvPr>
          <p:cNvSpPr txBox="1"/>
          <p:nvPr/>
        </p:nvSpPr>
        <p:spPr>
          <a:xfrm>
            <a:off x="4419600" y="209550"/>
            <a:ext cx="4495800" cy="4739759"/>
          </a:xfrm>
          <a:prstGeom prst="rect">
            <a:avLst/>
          </a:prstGeom>
          <a:noFill/>
        </p:spPr>
        <p:txBody>
          <a:bodyPr wrap="square" rtlCol="0">
            <a:spAutoFit/>
          </a:bodyPr>
          <a:lstStyle/>
          <a:p>
            <a:endParaRPr lang="en" sz="2400" b="1" dirty="0">
              <a:solidFill>
                <a:schemeClr val="bg1"/>
              </a:solidFill>
            </a:endParaRPr>
          </a:p>
          <a:p>
            <a:r>
              <a:rPr lang="en" sz="2400" b="1" dirty="0">
                <a:solidFill>
                  <a:schemeClr val="bg1"/>
                </a:solidFill>
              </a:rPr>
              <a:t>Following </a:t>
            </a:r>
            <a:r>
              <a:rPr lang="en-US" sz="2400" b="1" dirty="0">
                <a:solidFill>
                  <a:schemeClr val="bg1"/>
                </a:solidFill>
              </a:rPr>
              <a:t>is a list of </a:t>
            </a:r>
            <a:r>
              <a:rPr lang="en" sz="2400" b="1" dirty="0">
                <a:solidFill>
                  <a:schemeClr val="bg1"/>
                </a:solidFill>
              </a:rPr>
              <a:t>positions you </a:t>
            </a:r>
            <a:r>
              <a:rPr lang="en-US" sz="2400" b="1" dirty="0">
                <a:solidFill>
                  <a:schemeClr val="bg1"/>
                </a:solidFill>
              </a:rPr>
              <a:t>will</a:t>
            </a:r>
            <a:r>
              <a:rPr lang="en" sz="2400" b="1" dirty="0">
                <a:solidFill>
                  <a:schemeClr val="bg1"/>
                </a:solidFill>
              </a:rPr>
              <a:t> find </a:t>
            </a:r>
            <a:r>
              <a:rPr lang="en-US" sz="2400" b="1" dirty="0">
                <a:solidFill>
                  <a:schemeClr val="bg1"/>
                </a:solidFill>
              </a:rPr>
              <a:t>as part</a:t>
            </a:r>
            <a:r>
              <a:rPr lang="en" sz="2400" b="1" dirty="0">
                <a:solidFill>
                  <a:schemeClr val="bg1"/>
                </a:solidFill>
              </a:rPr>
              <a:t> of the </a:t>
            </a:r>
            <a:r>
              <a:rPr lang="en-US" sz="2400" b="1" dirty="0">
                <a:solidFill>
                  <a:schemeClr val="bg1"/>
                </a:solidFill>
              </a:rPr>
              <a:t>District</a:t>
            </a:r>
            <a:r>
              <a:rPr lang="en" sz="2400" b="1" dirty="0">
                <a:solidFill>
                  <a:schemeClr val="bg1"/>
                </a:solidFill>
              </a:rPr>
              <a:t> Structure. </a:t>
            </a:r>
          </a:p>
          <a:p>
            <a:endParaRPr lang="en" sz="2400" b="1" dirty="0"/>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r>
              <a:rPr lang="en-US" sz="2400" b="1" dirty="0">
                <a:solidFill>
                  <a:schemeClr val="bg1"/>
                </a:solidFill>
              </a:rPr>
              <a:t>All of these positions, and their responsibilities, can be found in the </a:t>
            </a:r>
            <a:r>
              <a:rPr lang="en-US" sz="2400" b="1" dirty="0" err="1">
                <a:solidFill>
                  <a:schemeClr val="bg1"/>
                </a:solidFill>
              </a:rPr>
              <a:t>the</a:t>
            </a:r>
            <a:r>
              <a:rPr lang="en-US" sz="2400" b="1" dirty="0">
                <a:solidFill>
                  <a:schemeClr val="bg1"/>
                </a:solidFill>
              </a:rPr>
              <a:t> A.A. SERVICE MANUAL.</a:t>
            </a:r>
          </a:p>
          <a:p>
            <a:endParaRPr lang="en-US" dirty="0"/>
          </a:p>
        </p:txBody>
      </p:sp>
      <p:pic>
        <p:nvPicPr>
          <p:cNvPr id="4" name="Picture 3">
            <a:extLst>
              <a:ext uri="{FF2B5EF4-FFF2-40B4-BE49-F238E27FC236}">
                <a16:creationId xmlns:a16="http://schemas.microsoft.com/office/drawing/2014/main" id="{7A2CAE2B-6213-4E17-A1E3-74FDEC013227}"/>
              </a:ext>
            </a:extLst>
          </p:cNvPr>
          <p:cNvPicPr>
            <a:picLocks noChangeAspect="1"/>
          </p:cNvPicPr>
          <p:nvPr/>
        </p:nvPicPr>
        <p:blipFill>
          <a:blip r:embed="rId3"/>
          <a:stretch>
            <a:fillRect/>
          </a:stretch>
        </p:blipFill>
        <p:spPr>
          <a:xfrm>
            <a:off x="228600" y="542836"/>
            <a:ext cx="3200400" cy="4057828"/>
          </a:xfrm>
          <a:prstGeom prst="rect">
            <a:avLst/>
          </a:prstGeom>
        </p:spPr>
      </p:pic>
    </p:spTree>
    <p:extLst>
      <p:ext uri="{BB962C8B-B14F-4D97-AF65-F5344CB8AC3E}">
        <p14:creationId xmlns:p14="http://schemas.microsoft.com/office/powerpoint/2010/main" val="33423435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 calcmode="lin" valueType="num">
                                      <p:cBhvr>
                                        <p:cTn id="14"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5"/>
            <a:ext cx="8520599" cy="1974325"/>
          </a:xfrm>
          <a:prstGeom prst="rect">
            <a:avLst/>
          </a:prstGeom>
        </p:spPr>
        <p:txBody>
          <a:bodyPr lIns="91425" tIns="91425" rIns="91425" bIns="91425" anchor="t" anchorCtr="0">
            <a:noAutofit/>
          </a:bodyPr>
          <a:lstStyle/>
          <a:p>
            <a:pPr lvl="0" algn="ctr" rtl="0">
              <a:spcBef>
                <a:spcPts val="0"/>
              </a:spcBef>
              <a:buNone/>
            </a:pPr>
            <a:r>
              <a:rPr lang="en" sz="3200" b="1" dirty="0"/>
              <a:t>GENERAL SERVICE REPRESENTATIVE (GSR)</a:t>
            </a:r>
          </a:p>
          <a:p>
            <a:pPr lvl="0" algn="ctr" rtl="0">
              <a:spcBef>
                <a:spcPts val="0"/>
              </a:spcBef>
              <a:buNone/>
            </a:pPr>
            <a:br>
              <a:rPr lang="en" sz="3600" b="1" dirty="0"/>
            </a:br>
            <a:r>
              <a:rPr lang="en" sz="3000" b="1" dirty="0"/>
              <a:t>MAY BE THE MOST IMPORTANT JOB IN A.A.  </a:t>
            </a:r>
          </a:p>
          <a:p>
            <a:pPr lvl="0" algn="ctr">
              <a:spcBef>
                <a:spcPts val="0"/>
              </a:spcBef>
              <a:buNone/>
            </a:pPr>
            <a:endParaRPr sz="6000" dirty="0"/>
          </a:p>
        </p:txBody>
      </p:sp>
      <p:pic>
        <p:nvPicPr>
          <p:cNvPr id="60" name="Shape 60" descr="aa symbol.jpg"/>
          <p:cNvPicPr preferRelativeResize="0"/>
          <p:nvPr/>
        </p:nvPicPr>
        <p:blipFill>
          <a:blip r:embed="rId3">
            <a:alphaModFix/>
          </a:blip>
          <a:stretch>
            <a:fillRect/>
          </a:stretch>
        </p:blipFill>
        <p:spPr>
          <a:xfrm>
            <a:off x="3381374" y="2724150"/>
            <a:ext cx="2381250" cy="21493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2935</TotalTime>
  <Words>6353</Words>
  <Application>Microsoft Office PowerPoint</Application>
  <PresentationFormat>On-screen Show (16:9)</PresentationFormat>
  <Paragraphs>412</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Old Standard TT</vt:lpstr>
      <vt:lpstr>Proxima Nova</vt:lpstr>
      <vt:lpstr>Wingdings</vt:lpstr>
      <vt:lpstr>Verdana</vt:lpstr>
      <vt:lpstr>spearmint</vt:lpstr>
      <vt:lpstr>PowerPoint Presentation</vt:lpstr>
      <vt:lpstr>The PEI /NB Area of Alcoholics Anonymous Welcomes you!</vt:lpstr>
      <vt:lpstr>PowerPoint Presentation</vt:lpstr>
      <vt:lpstr> </vt:lpstr>
      <vt:lpstr>The Eastern Canada Region</vt:lpstr>
      <vt:lpstr>The Area Assembly   </vt:lpstr>
      <vt:lpstr>PowerPoint Presentation</vt:lpstr>
      <vt:lpstr>PowerPoint Presentation</vt:lpstr>
      <vt:lpstr>GENERAL SERVICE REPRESENTATIVE (GSR)  MAY BE THE MOST IMPORTANT JOB IN A.A.   </vt:lpstr>
      <vt:lpstr>The GSR Preamble</vt:lpstr>
      <vt:lpstr>PowerPoint Presentation</vt:lpstr>
      <vt:lpstr>WHAT AN HONOR TO BE A TRUSTED SERVANT!   AS SUCH, RESPONSIBILITIES TO YOUR GROUP INCLUDE:</vt:lpstr>
      <vt:lpstr>YOUR ROLE AT MONTHLY DISTRICT GSR MEETINGS  (It’s more than just picking up flyers!) </vt:lpstr>
      <vt:lpstr>PowerPoint Presentation</vt:lpstr>
      <vt:lpstr>It was suggested I get a Service Sponsor.  But I already have a Sponsor.  </vt:lpstr>
      <vt:lpstr>THE  12 TRADITIONS </vt:lpstr>
      <vt:lpstr>The 12 Concepts</vt:lpstr>
      <vt:lpstr>The D.C.M.: The Key Element Between Group Reps and The Area Service Structure</vt:lpstr>
      <vt:lpstr>PowerPoint Presentation</vt:lpstr>
      <vt:lpstr>District Chair Person:  The primary responsibility of the Chairperson is to ensure the monthly business meeting is conducted efficiently </vt:lpstr>
      <vt:lpstr>District Treasurer</vt:lpstr>
      <vt:lpstr>PowerPoint Presentation</vt:lpstr>
      <vt:lpstr>District Recording Secretary</vt:lpstr>
      <vt:lpstr>What do Special Service Committee Chairs do?</vt:lpstr>
      <vt:lpstr>How do Special Service Committee Chairs work?</vt:lpstr>
      <vt:lpstr>Answering Service</vt:lpstr>
      <vt:lpstr>Website</vt:lpstr>
      <vt:lpstr>Public Information - PI</vt:lpstr>
      <vt:lpstr>Cooperation with the Professional Community - CPC</vt:lpstr>
      <vt:lpstr>Accessibilities - Special Needs, Languages, and Remote Communities </vt:lpstr>
      <vt:lpstr>Corrections and Treatment</vt:lpstr>
      <vt:lpstr>Corrections and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Area 81 E-Mail Addresses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SERVICE REPRESENTATIVE- MAY BE THE MOST IMPORTANT JOB IN A.A.</dc:title>
  <dc:creator>Mike</dc:creator>
  <cp:lastModifiedBy>Sean Bryand</cp:lastModifiedBy>
  <cp:revision>248</cp:revision>
  <cp:lastPrinted>2019-12-06T15:40:30Z</cp:lastPrinted>
  <dcterms:modified xsi:type="dcterms:W3CDTF">2019-12-20T17:44:56Z</dcterms:modified>
</cp:coreProperties>
</file>