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73" r:id="rId3"/>
    <p:sldId id="27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3FDBA-0A74-4ACB-B228-09DC6FD86CAE}" type="datetimeFigureOut">
              <a:rPr lang="en-CA" smtClean="0"/>
              <a:t>2019-01-16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7DC23-469C-4E32-B064-D23911831BB7}" type="slidenum">
              <a:rPr lang="en-CA" smtClean="0"/>
              <a:t>‹#›</a:t>
            </a:fld>
            <a:endParaRPr lang="en-CA"/>
          </a:p>
        </p:txBody>
      </p:sp>
    </p:spTree>
    <p:extLst>
      <p:ext uri="{BB962C8B-B14F-4D97-AF65-F5344CB8AC3E}">
        <p14:creationId xmlns:p14="http://schemas.microsoft.com/office/powerpoint/2010/main" val="1404312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aa.org/assets/en_US/what-is-aa/p-1-this-is-aa-an-introduction-to-the-aa-recovery-progra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verywellmind.com/a-study-of-step-69413" TargetMode="External"/><Relationship Id="rId2" Type="http://schemas.openxmlformats.org/officeDocument/2006/relationships/hyperlink" Target="https://www.verywellmind.com/a-study-of-step-1-63283" TargetMode="External"/><Relationship Id="rId1" Type="http://schemas.openxmlformats.org/officeDocument/2006/relationships/slideLayout" Target="../slideLayouts/slideLayout7.xml"/><Relationship Id="rId5" Type="http://schemas.openxmlformats.org/officeDocument/2006/relationships/hyperlink" Target="https://www.verywellmind.com/a-study-of-step-5-67253" TargetMode="External"/><Relationship Id="rId4" Type="http://schemas.openxmlformats.org/officeDocument/2006/relationships/hyperlink" Target="https://www.verywellmind.com/a-study-of-step-4-6940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achat.org/directions.htm" TargetMode="External"/><Relationship Id="rId2" Type="http://schemas.openxmlformats.org/officeDocument/2006/relationships/hyperlink" Target="http://www.aachat.org/introduction.htm" TargetMode="External"/><Relationship Id="rId1" Type="http://schemas.openxmlformats.org/officeDocument/2006/relationships/slideLayout" Target="../slideLayouts/slideLayout7.xml"/><Relationship Id="rId5" Type="http://schemas.openxmlformats.org/officeDocument/2006/relationships/hyperlink" Target="https://www.verywellmind.com/what-can-i-expect-at-a-12-step-meeting-63409" TargetMode="External"/><Relationship Id="rId4" Type="http://schemas.openxmlformats.org/officeDocument/2006/relationships/hyperlink" Target="https://www.verywellmind.com/a-study-of-step-1-63283"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aachat.org/introduction.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verywellmind.com/the-big-book-of-aa-67255" TargetMode="External"/><Relationship Id="rId2" Type="http://schemas.openxmlformats.org/officeDocument/2006/relationships/hyperlink" Target="http://www.hazelden.org/OA_HTML/item/1366"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verywellmind.com/what-is-alcoholics-anonymous-62612" TargetMode="External"/><Relationship Id="rId7" Type="http://schemas.openxmlformats.org/officeDocument/2006/relationships/hyperlink" Target="https://www.verywellmind.com/a-study-of-step-4-69406" TargetMode="External"/><Relationship Id="rId2" Type="http://schemas.openxmlformats.org/officeDocument/2006/relationships/hyperlink" Target="http://stepchat.com/acoa.htm" TargetMode="External"/><Relationship Id="rId1" Type="http://schemas.openxmlformats.org/officeDocument/2006/relationships/slideLayout" Target="../slideLayouts/slideLayout7.xml"/><Relationship Id="rId6" Type="http://schemas.openxmlformats.org/officeDocument/2006/relationships/hyperlink" Target="https://www.verywellmind.com/a-study-of-step-3-69411" TargetMode="External"/><Relationship Id="rId5" Type="http://schemas.openxmlformats.org/officeDocument/2006/relationships/hyperlink" Target="https://www.verywellmind.com/al-anon-opening-statement-3860670" TargetMode="External"/><Relationship Id="rId4" Type="http://schemas.openxmlformats.org/officeDocument/2006/relationships/hyperlink" Target="https://www.verywellmind.com/state-by-state-na-meetings-63424"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verywellmind.com/the-twelve-steps-6328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addictscience.com/step2" TargetMode="External"/><Relationship Id="rId2" Type="http://schemas.openxmlformats.org/officeDocument/2006/relationships/hyperlink" Target="http://www.addictscience.com/step1" TargetMode="External"/><Relationship Id="rId1" Type="http://schemas.openxmlformats.org/officeDocument/2006/relationships/slideLayout" Target="../slideLayouts/slideLayout7.xml"/><Relationship Id="rId6" Type="http://schemas.openxmlformats.org/officeDocument/2006/relationships/hyperlink" Target="http://www.addictscience.com/steps-10-and-11" TargetMode="External"/><Relationship Id="rId5" Type="http://schemas.openxmlformats.org/officeDocument/2006/relationships/hyperlink" Target="http://www.addictscience.com/steps-6-and-7" TargetMode="External"/><Relationship Id="rId4" Type="http://schemas.openxmlformats.org/officeDocument/2006/relationships/hyperlink" Target="http://www.addictscience.com/step-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verywellmind.com/what-is-drug-addiction-63029" TargetMode="External"/><Relationship Id="rId2" Type="http://schemas.openxmlformats.org/officeDocument/2006/relationships/hyperlink" Target="https://www.verywellmind.com/alcoholism-frequently-asked-questions-63125"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verywellmind.com/warning-signs-of-an-alcohol-or-drug-relapse-67895" TargetMode="External"/><Relationship Id="rId2" Type="http://schemas.openxmlformats.org/officeDocument/2006/relationships/hyperlink" Target="https://www.verywellmind.com/a-study-of-step-4-69406" TargetMode="External"/><Relationship Id="rId1" Type="http://schemas.openxmlformats.org/officeDocument/2006/relationships/slideLayout" Target="../slideLayouts/slideLayout7.xml"/><Relationship Id="rId4" Type="http://schemas.openxmlformats.org/officeDocument/2006/relationships/hyperlink" Target="https://www.verywellmind.com/dry-drunk-syndrome-63281"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verywellmind.com/a-study-of-step-9-69407"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verywellmind.com/exercising-the-alcoholic-brain-may-help-recovery-66617" TargetMode="External"/><Relationship Id="rId2" Type="http://schemas.openxmlformats.org/officeDocument/2006/relationships/hyperlink" Target="http://www.aa.org/" TargetMode="External"/><Relationship Id="rId1" Type="http://schemas.openxmlformats.org/officeDocument/2006/relationships/slideLayout" Target="../slideLayouts/slideLayout7.xml"/><Relationship Id="rId6" Type="http://schemas.openxmlformats.org/officeDocument/2006/relationships/hyperlink" Target="https://www.verywellmind.com/the-twelve-steps-63284" TargetMode="External"/><Relationship Id="rId5" Type="http://schemas.openxmlformats.org/officeDocument/2006/relationships/hyperlink" Target="https://www.verywellmind.com/alcoholism-as-a-disease-63292" TargetMode="External"/><Relationship Id="rId4" Type="http://schemas.openxmlformats.org/officeDocument/2006/relationships/hyperlink" Target="http://www.al-anon.org/"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verywellmind.com/mental-burnout-personality-traits-314451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verywellmind.com/what-is-self-esteem-2795868" TargetMode="External"/><Relationship Id="rId2" Type="http://schemas.openxmlformats.org/officeDocument/2006/relationships/hyperlink" Target="https://www.verywellmind.com/a-study-of-step-4-6940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addictscience.com/steps-8-and-9" TargetMode="External"/><Relationship Id="rId2" Type="http://schemas.openxmlformats.org/officeDocument/2006/relationships/hyperlink" Target="http://www.addictscience.com/steps-4-and-5" TargetMode="External"/><Relationship Id="rId1" Type="http://schemas.openxmlformats.org/officeDocument/2006/relationships/slideLayout" Target="../slideLayouts/slideLayout7.xml"/><Relationship Id="rId5" Type="http://schemas.openxmlformats.org/officeDocument/2006/relationships/hyperlink" Target="http://www.addictscience.com/what-happens-at-12-step-meetings/" TargetMode="External"/><Relationship Id="rId4" Type="http://schemas.openxmlformats.org/officeDocument/2006/relationships/hyperlink" Target="http://www.addictscience.com/step-12"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verywellmind.com/attitudes-how-they-form-change-shape-behavior-2795897" TargetMode="External"/><Relationship Id="rId2" Type="http://schemas.openxmlformats.org/officeDocument/2006/relationships/hyperlink" Target="https://www.verywellmind.com/a-study-of-step-12-6941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verywellmind.com/a-study-of-step-8-69404"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verywellmind.com/developing-healthy-relationships-to-maintain-abstinence-69450" TargetMode="External"/><Relationship Id="rId2" Type="http://schemas.openxmlformats.org/officeDocument/2006/relationships/hyperlink" Target="https://www.verywellmind.com/a-study-of-step-10-69410"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verywellmind.com/learning-to-forgive-2584075" TargetMode="External"/><Relationship Id="rId2" Type="http://schemas.openxmlformats.org/officeDocument/2006/relationships/hyperlink" Target="https://www.verywellmind.com/tips-for-staying-clean-and-sober-67900"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verywellmind.com/the-twelve-steps-6328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47B9F9-D95F-4AE4-9D64-C771E49D366F}"/>
              </a:ext>
            </a:extLst>
          </p:cNvPr>
          <p:cNvPicPr>
            <a:picLocks noChangeAspect="1"/>
          </p:cNvPicPr>
          <p:nvPr/>
        </p:nvPicPr>
        <p:blipFill>
          <a:blip r:embed="rId2"/>
          <a:stretch>
            <a:fillRect/>
          </a:stretch>
        </p:blipFill>
        <p:spPr>
          <a:xfrm>
            <a:off x="-1" y="0"/>
            <a:ext cx="12277725" cy="6858000"/>
          </a:xfrm>
          <a:prstGeom prst="rect">
            <a:avLst/>
          </a:prstGeom>
        </p:spPr>
      </p:pic>
      <p:sp>
        <p:nvSpPr>
          <p:cNvPr id="2" name="Title 1">
            <a:extLst>
              <a:ext uri="{FF2B5EF4-FFF2-40B4-BE49-F238E27FC236}">
                <a16:creationId xmlns:a16="http://schemas.microsoft.com/office/drawing/2014/main" id="{3DE13BE4-F8B5-4DC8-83A7-C9EFF2D9CD1F}"/>
              </a:ext>
            </a:extLst>
          </p:cNvPr>
          <p:cNvSpPr>
            <a:spLocks noGrp="1"/>
          </p:cNvSpPr>
          <p:nvPr>
            <p:ph type="ctrTitle" idx="4294967295"/>
          </p:nvPr>
        </p:nvSpPr>
        <p:spPr>
          <a:xfrm>
            <a:off x="0" y="685800"/>
            <a:ext cx="8001000" cy="2971800"/>
          </a:xfrm>
        </p:spPr>
        <p:txBody>
          <a:bodyPr/>
          <a:lstStyle/>
          <a:p>
            <a:r>
              <a:rPr lang="en-CA" b="1" dirty="0">
                <a:solidFill>
                  <a:schemeClr val="bg1"/>
                </a:solidFill>
              </a:rPr>
              <a:t>tHE 12 STEPS OF ALCOHOLICS ANONYMOUS</a:t>
            </a:r>
          </a:p>
        </p:txBody>
      </p:sp>
    </p:spTree>
    <p:extLst>
      <p:ext uri="{BB962C8B-B14F-4D97-AF65-F5344CB8AC3E}">
        <p14:creationId xmlns:p14="http://schemas.microsoft.com/office/powerpoint/2010/main" val="40889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A64CCF-7B71-4FAB-AA9D-6820E65F9F45}"/>
              </a:ext>
            </a:extLst>
          </p:cNvPr>
          <p:cNvSpPr txBox="1"/>
          <p:nvPr/>
        </p:nvSpPr>
        <p:spPr>
          <a:xfrm>
            <a:off x="0" y="95250"/>
            <a:ext cx="12192000" cy="738664"/>
          </a:xfrm>
          <a:prstGeom prst="rect">
            <a:avLst/>
          </a:prstGeom>
          <a:noFill/>
        </p:spPr>
        <p:txBody>
          <a:bodyPr wrap="square" rtlCol="0">
            <a:spAutoFit/>
          </a:bodyPr>
          <a:lstStyle/>
          <a:p>
            <a:pPr algn="ctr"/>
            <a:r>
              <a:rPr lang="en-US" sz="2400" b="1" u="sng" dirty="0">
                <a:solidFill>
                  <a:schemeClr val="bg1"/>
                </a:solidFill>
              </a:rPr>
              <a:t>Experiences of Step 2 </a:t>
            </a:r>
            <a:endParaRPr lang="en-CA" sz="2400" b="1" u="sng" dirty="0">
              <a:solidFill>
                <a:schemeClr val="bg1"/>
              </a:solidFill>
            </a:endParaRPr>
          </a:p>
          <a:p>
            <a:pPr algn="ctr"/>
            <a:endParaRPr lang="en-CA" dirty="0"/>
          </a:p>
        </p:txBody>
      </p:sp>
      <p:sp>
        <p:nvSpPr>
          <p:cNvPr id="3" name="TextBox 2">
            <a:extLst>
              <a:ext uri="{FF2B5EF4-FFF2-40B4-BE49-F238E27FC236}">
                <a16:creationId xmlns:a16="http://schemas.microsoft.com/office/drawing/2014/main" id="{463EFA59-EB99-4222-B24F-D1FA78140CF9}"/>
              </a:ext>
            </a:extLst>
          </p:cNvPr>
          <p:cNvSpPr txBox="1"/>
          <p:nvPr/>
        </p:nvSpPr>
        <p:spPr>
          <a:xfrm>
            <a:off x="0" y="714375"/>
            <a:ext cx="12192000" cy="923330"/>
          </a:xfrm>
          <a:prstGeom prst="rect">
            <a:avLst/>
          </a:prstGeom>
          <a:noFill/>
        </p:spPr>
        <p:txBody>
          <a:bodyPr wrap="square" rtlCol="0">
            <a:spAutoFit/>
          </a:bodyPr>
          <a:lstStyle/>
          <a:p>
            <a:r>
              <a:rPr lang="en-US" b="1" dirty="0">
                <a:solidFill>
                  <a:schemeClr val="bg1"/>
                </a:solidFill>
              </a:rPr>
              <a:t>Members of various 12-step groups have shared their experience, strength, and hope on each of the steps. Here are some of their stories.</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E15B6EB9-1DF5-469D-86C0-12CFE9DC4317}"/>
              </a:ext>
            </a:extLst>
          </p:cNvPr>
          <p:cNvSpPr txBox="1"/>
          <p:nvPr/>
        </p:nvSpPr>
        <p:spPr>
          <a:xfrm>
            <a:off x="0" y="1637705"/>
            <a:ext cx="12192000" cy="5601533"/>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Carol tells of how she was raised in a family who was active in their church. When she attempted sobriety, she returned to her church. "Slowly, I found that the God in my religion has a special face he shows only to drunks. And I found Him in the rooms of Alcoholics Anonymous. He is there, waiting for us to ask for his help. Faith is the foundation of my AA life.“</a:t>
            </a:r>
          </a:p>
          <a:p>
            <a:pPr marL="285750" indent="-285750">
              <a:buFont typeface="Arial" panose="020B0604020202020204" pitchFamily="34" charset="0"/>
              <a:buChar char="•"/>
            </a:pPr>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Sox was prompted to attend a meeting by reading the </a:t>
            </a:r>
            <a:r>
              <a:rPr lang="en-US" sz="1600" b="1" i="1" dirty="0">
                <a:solidFill>
                  <a:schemeClr val="bg1"/>
                </a:solidFill>
              </a:rPr>
              <a:t>"</a:t>
            </a:r>
            <a:r>
              <a:rPr lang="en-US" sz="1600" b="1" i="1" dirty="0">
                <a:solidFill>
                  <a:schemeClr val="bg1"/>
                </a:solidFill>
                <a:hlinkClick r:id="rId2">
                  <a:extLst>
                    <a:ext uri="{A12FA001-AC4F-418D-AE19-62706E023703}">
                      <ahyp:hlinkClr xmlns:ahyp="http://schemas.microsoft.com/office/drawing/2018/hyperlinkcolor" val="tx"/>
                    </a:ext>
                  </a:extLst>
                </a:hlinkClick>
              </a:rPr>
              <a:t>This is AA</a:t>
            </a:r>
            <a:r>
              <a:rPr lang="en-US" sz="1600" b="1" i="1" dirty="0">
                <a:solidFill>
                  <a:schemeClr val="bg1"/>
                </a:solidFill>
              </a:rPr>
              <a:t>" </a:t>
            </a:r>
            <a:r>
              <a:rPr lang="en-US" sz="1600" b="1" dirty="0">
                <a:solidFill>
                  <a:schemeClr val="bg1"/>
                </a:solidFill>
              </a:rPr>
              <a:t>pamphlet. "I called one of the major clubs in my area and went to a meeting that night. But it was obvious to me that I had turned to God first, and then took Step 1. I knew that my life was insane and I knew there was a power greater than myself, but until that moment, I had always resented God for butting in where He wasn't wanted. Now I wanted Him, and sure enough, He led me to where I needed to be.“</a:t>
            </a:r>
          </a:p>
          <a:p>
            <a:pPr marL="285750" indent="-285750">
              <a:buFont typeface="Arial" panose="020B0604020202020204" pitchFamily="34" charset="0"/>
              <a:buChar char="•"/>
            </a:pPr>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Buddy, an Al-Anon member, says, "At my first meeting, after reading some of the literature, I made the comment that I had a problem with the 'higher power' references. After that meeting, a long-time member came up to me and said. 'I'm not saying to forget your religious beliefs, but just put them on hold for a while and give Al-Anon a chance.' There was great wisdom what she told me. And if he/she had not taken the time to tell me that, I probably would have never come back and it would have been me who missed out on so much that God had in store for me. All the wisdom, help, friendship, encouragement, and spiritual growth that I have found in Al-Anon, I would have missed because of my own religious prejudices. So, my suggestion to newcomers is the same that I received: put your religious beliefs, or unbelief on hold and give the whole program a chance. Because Al-Anon is not a religious program, but a spiritual one."</a:t>
            </a:r>
            <a:endParaRPr lang="en-CA" sz="1600" b="1" dirty="0">
              <a:solidFill>
                <a:schemeClr val="bg1"/>
              </a:solidFill>
            </a:endParaRP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6357906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A46212-2D81-40EF-AA74-B0A72A02B34F}"/>
              </a:ext>
            </a:extLst>
          </p:cNvPr>
          <p:cNvSpPr txBox="1"/>
          <p:nvPr/>
        </p:nvSpPr>
        <p:spPr>
          <a:xfrm>
            <a:off x="67112" y="1015068"/>
            <a:ext cx="12192000" cy="1477328"/>
          </a:xfrm>
          <a:prstGeom prst="rect">
            <a:avLst/>
          </a:prstGeom>
          <a:noFill/>
        </p:spPr>
        <p:txBody>
          <a:bodyPr wrap="square" rtlCol="0">
            <a:spAutoFit/>
          </a:bodyPr>
          <a:lstStyle/>
          <a:p>
            <a:r>
              <a:rPr lang="en-US" sz="2400" b="1" dirty="0">
                <a:solidFill>
                  <a:schemeClr val="bg1"/>
                </a:solidFill>
              </a:rPr>
              <a:t>The twelve steps of the Alcoholics Anonymous recovery program is the spiritual foundation for personal recovery, used not only by alcoholics but by their friends and family in Al-Anon and </a:t>
            </a:r>
            <a:r>
              <a:rPr lang="en-US" sz="2400" b="1" dirty="0" err="1">
                <a:solidFill>
                  <a:schemeClr val="bg1"/>
                </a:solidFill>
              </a:rPr>
              <a:t>Alateen</a:t>
            </a:r>
            <a:r>
              <a:rPr lang="en-US" sz="2400" b="1" dirty="0">
                <a:solidFill>
                  <a:schemeClr val="bg1"/>
                </a:solidFill>
              </a:rPr>
              <a:t> programs</a:t>
            </a:r>
            <a:r>
              <a:rPr lang="en-US" b="1" dirty="0">
                <a:solidFill>
                  <a:schemeClr val="bg1"/>
                </a:solidFill>
              </a:rPr>
              <a:t>.</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0752E96F-B27D-4C90-856F-041398D623C9}"/>
              </a:ext>
            </a:extLst>
          </p:cNvPr>
          <p:cNvSpPr txBox="1"/>
          <p:nvPr/>
        </p:nvSpPr>
        <p:spPr>
          <a:xfrm>
            <a:off x="0" y="3429000"/>
            <a:ext cx="12192000" cy="1477328"/>
          </a:xfrm>
          <a:prstGeom prst="rect">
            <a:avLst/>
          </a:prstGeom>
          <a:noFill/>
        </p:spPr>
        <p:txBody>
          <a:bodyPr wrap="square" rtlCol="0">
            <a:spAutoFit/>
          </a:bodyPr>
          <a:lstStyle/>
          <a:p>
            <a:r>
              <a:rPr lang="en-US" sz="2400" b="1" dirty="0">
                <a:solidFill>
                  <a:schemeClr val="bg1"/>
                </a:solidFill>
              </a:rPr>
              <a:t>People who have embraced the twelve step manifesto have found that it not only provides them the means to stop drinking but offers them a structural framework by which to live a productive and fulfilling life.</a:t>
            </a:r>
            <a:endParaRPr lang="en-CA" sz="2400" b="1" dirty="0">
              <a:solidFill>
                <a:schemeClr val="bg1"/>
              </a:solidFill>
            </a:endParaRPr>
          </a:p>
          <a:p>
            <a:endParaRPr lang="en-CA" dirty="0"/>
          </a:p>
        </p:txBody>
      </p:sp>
    </p:spTree>
    <p:extLst>
      <p:ext uri="{BB962C8B-B14F-4D97-AF65-F5344CB8AC3E}">
        <p14:creationId xmlns:p14="http://schemas.microsoft.com/office/powerpoint/2010/main" val="33935731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9E6A4A-D10B-44E0-B791-A8E3E9479511}"/>
              </a:ext>
            </a:extLst>
          </p:cNvPr>
          <p:cNvSpPr txBox="1"/>
          <p:nvPr/>
        </p:nvSpPr>
        <p:spPr>
          <a:xfrm>
            <a:off x="0" y="75501"/>
            <a:ext cx="12192000" cy="1938992"/>
          </a:xfrm>
          <a:prstGeom prst="rect">
            <a:avLst/>
          </a:prstGeom>
          <a:noFill/>
        </p:spPr>
        <p:txBody>
          <a:bodyPr wrap="square" rtlCol="0">
            <a:spAutoFit/>
          </a:bodyPr>
          <a:lstStyle/>
          <a:p>
            <a:r>
              <a:rPr lang="en-CA" sz="4000" b="1" dirty="0">
                <a:solidFill>
                  <a:schemeClr val="bg1"/>
                </a:solidFill>
              </a:rPr>
              <a:t>Step 3:  Made a decision too turn our will and our lives over to the care of God, </a:t>
            </a:r>
            <a:r>
              <a:rPr lang="en-CA" sz="4000" b="1" i="1" dirty="0">
                <a:solidFill>
                  <a:schemeClr val="bg1"/>
                </a:solidFill>
              </a:rPr>
              <a:t>as we understood Him</a:t>
            </a:r>
          </a:p>
        </p:txBody>
      </p:sp>
      <p:sp>
        <p:nvSpPr>
          <p:cNvPr id="3" name="TextBox 2">
            <a:extLst>
              <a:ext uri="{FF2B5EF4-FFF2-40B4-BE49-F238E27FC236}">
                <a16:creationId xmlns:a16="http://schemas.microsoft.com/office/drawing/2014/main" id="{9F3DB585-3457-4BDF-88ED-891C7F7EE24D}"/>
              </a:ext>
            </a:extLst>
          </p:cNvPr>
          <p:cNvSpPr txBox="1"/>
          <p:nvPr/>
        </p:nvSpPr>
        <p:spPr>
          <a:xfrm>
            <a:off x="0" y="2449585"/>
            <a:ext cx="12192000" cy="646331"/>
          </a:xfrm>
          <a:prstGeom prst="rect">
            <a:avLst/>
          </a:prstGeom>
          <a:noFill/>
        </p:spPr>
        <p:txBody>
          <a:bodyPr wrap="square" rtlCol="0">
            <a:spAutoFit/>
          </a:bodyPr>
          <a:lstStyle/>
          <a:p>
            <a:r>
              <a:rPr lang="en-US" b="1" dirty="0">
                <a:solidFill>
                  <a:schemeClr val="bg1"/>
                </a:solidFill>
              </a:rPr>
              <a:t>Of the twelve steps, Step Three, can be best referred to as the process of surrender.  It asserts that a lifetime of recovery can only be achieved by making the decision to turn over your will to a higher being</a:t>
            </a:r>
            <a:r>
              <a:rPr lang="en-US" sz="1600" b="1" dirty="0">
                <a:solidFill>
                  <a:schemeClr val="bg1"/>
                </a:solidFill>
              </a:rPr>
              <a:t>. </a:t>
            </a:r>
            <a:endParaRPr lang="en-CA" sz="1600" b="1" dirty="0">
              <a:solidFill>
                <a:schemeClr val="bg1"/>
              </a:solidFill>
            </a:endParaRPr>
          </a:p>
        </p:txBody>
      </p:sp>
      <p:sp>
        <p:nvSpPr>
          <p:cNvPr id="4" name="TextBox 3">
            <a:extLst>
              <a:ext uri="{FF2B5EF4-FFF2-40B4-BE49-F238E27FC236}">
                <a16:creationId xmlns:a16="http://schemas.microsoft.com/office/drawing/2014/main" id="{4807FBAF-44A1-46D9-A954-B7C669F0A1FF}"/>
              </a:ext>
            </a:extLst>
          </p:cNvPr>
          <p:cNvSpPr txBox="1"/>
          <p:nvPr/>
        </p:nvSpPr>
        <p:spPr>
          <a:xfrm>
            <a:off x="0" y="3259123"/>
            <a:ext cx="12192000" cy="1477328"/>
          </a:xfrm>
          <a:prstGeom prst="rect">
            <a:avLst/>
          </a:prstGeom>
          <a:noFill/>
        </p:spPr>
        <p:txBody>
          <a:bodyPr wrap="square" rtlCol="0">
            <a:spAutoFit/>
          </a:bodyPr>
          <a:lstStyle/>
          <a:p>
            <a:r>
              <a:rPr lang="en-US" b="1" dirty="0">
                <a:solidFill>
                  <a:schemeClr val="bg1"/>
                </a:solidFill>
              </a:rPr>
              <a:t>While AA describes its program as non-religious, it is strongly based on the belief of a higher power, which they colloquially (language used in ordinary or familiar conversation) referred to as God.  This doesn't necessarily mean a Christian God but rather any higher spiritual being in whom a person can place his or her faith.</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5F027545-2AD3-44C6-B8AA-A98A8D22F8BC}"/>
              </a:ext>
            </a:extLst>
          </p:cNvPr>
          <p:cNvSpPr txBox="1"/>
          <p:nvPr/>
        </p:nvSpPr>
        <p:spPr>
          <a:xfrm>
            <a:off x="0" y="4736451"/>
            <a:ext cx="12192000" cy="1754326"/>
          </a:xfrm>
          <a:prstGeom prst="rect">
            <a:avLst/>
          </a:prstGeom>
          <a:noFill/>
        </p:spPr>
        <p:txBody>
          <a:bodyPr wrap="square" rtlCol="0">
            <a:spAutoFit/>
          </a:bodyPr>
          <a:lstStyle/>
          <a:p>
            <a:r>
              <a:rPr lang="en-US" b="1" dirty="0">
                <a:solidFill>
                  <a:schemeClr val="bg1"/>
                </a:solidFill>
              </a:rPr>
              <a:t>While AA represents around three-quarters of all drug and alcohol recovery programs, the very concept of God, used commonly in the text, can make some people uncomfortable.  While AA clearly welcomes persons of all religious beliefs and denominations, the vernacular (dialect spoken by ordinary people in their country) and references are firmly based on Judeo-Christian traditions wherein the spiritual being is masculine ("Him") and the term "prayer" suggests an intimate connection to the higher power.</a:t>
            </a:r>
            <a:endParaRPr lang="en-CA" b="1" dirty="0">
              <a:solidFill>
                <a:schemeClr val="bg1"/>
              </a:solidFill>
            </a:endParaRPr>
          </a:p>
          <a:p>
            <a:endParaRPr lang="en-CA" dirty="0"/>
          </a:p>
        </p:txBody>
      </p:sp>
    </p:spTree>
    <p:extLst>
      <p:ext uri="{BB962C8B-B14F-4D97-AF65-F5344CB8AC3E}">
        <p14:creationId xmlns:p14="http://schemas.microsoft.com/office/powerpoint/2010/main" val="34859853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A048F-9026-4BEA-8416-F62BF0A7D75F}"/>
              </a:ext>
            </a:extLst>
          </p:cNvPr>
          <p:cNvSpPr txBox="1"/>
          <p:nvPr/>
        </p:nvSpPr>
        <p:spPr>
          <a:xfrm>
            <a:off x="0" y="151002"/>
            <a:ext cx="12192000" cy="1477328"/>
          </a:xfrm>
          <a:prstGeom prst="rect">
            <a:avLst/>
          </a:prstGeom>
          <a:noFill/>
        </p:spPr>
        <p:txBody>
          <a:bodyPr wrap="square" rtlCol="0">
            <a:spAutoFit/>
          </a:bodyPr>
          <a:lstStyle/>
          <a:p>
            <a:r>
              <a:rPr lang="en-US" b="1" dirty="0">
                <a:solidFill>
                  <a:schemeClr val="bg1"/>
                </a:solidFill>
              </a:rPr>
              <a:t>Members of AA and other twelve step programs strive to find a new path by embracing spirituality and admitting they alone cannot control their addiction. Although the journey starts when a person walks into his or her first meeting, the real recovery begins when the decision is made to "let go" and allow a greater power to take over.</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41E993C7-B539-4FE7-B6FC-5BC0B6CDB42B}"/>
              </a:ext>
            </a:extLst>
          </p:cNvPr>
          <p:cNvSpPr txBox="1"/>
          <p:nvPr/>
        </p:nvSpPr>
        <p:spPr>
          <a:xfrm>
            <a:off x="0" y="1719743"/>
            <a:ext cx="12192000" cy="1477328"/>
          </a:xfrm>
          <a:prstGeom prst="rect">
            <a:avLst/>
          </a:prstGeom>
          <a:noFill/>
        </p:spPr>
        <p:txBody>
          <a:bodyPr wrap="square" rtlCol="0">
            <a:spAutoFit/>
          </a:bodyPr>
          <a:lstStyle/>
          <a:p>
            <a:r>
              <a:rPr lang="en-US" b="1" dirty="0">
                <a:solidFill>
                  <a:schemeClr val="bg1"/>
                </a:solidFill>
              </a:rPr>
              <a:t>It may be a difficult thing to do, especially in a culture where people are taught that they are the masters of their own destiny, but many find comfort and relief when they sincerely take to step three. By working within a fellowship, rather than on one's own, step three allows a person to embrace faith as a means to achieve the impossible.</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44D3EFAB-6A3A-4C41-812A-5C38B042AB0A}"/>
              </a:ext>
            </a:extLst>
          </p:cNvPr>
          <p:cNvSpPr txBox="1"/>
          <p:nvPr/>
        </p:nvSpPr>
        <p:spPr>
          <a:xfrm>
            <a:off x="0" y="3197071"/>
            <a:ext cx="12192000" cy="923330"/>
          </a:xfrm>
          <a:prstGeom prst="rect">
            <a:avLst/>
          </a:prstGeom>
          <a:noFill/>
        </p:spPr>
        <p:txBody>
          <a:bodyPr wrap="square" rtlCol="0">
            <a:spAutoFit/>
          </a:bodyPr>
          <a:lstStyle/>
          <a:p>
            <a:r>
              <a:rPr lang="en-US" b="1" dirty="0">
                <a:solidFill>
                  <a:schemeClr val="bg1"/>
                </a:solidFill>
              </a:rPr>
              <a:t>Ultimately, without faith, no one—not an alcoholic or any person stuck in an unhappy situation—can take this leap. Actively believing and embracing a higher power is both an act of surrender and courage.</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295FCFAC-C854-414D-A783-ACC7187691A8}"/>
              </a:ext>
            </a:extLst>
          </p:cNvPr>
          <p:cNvSpPr txBox="1"/>
          <p:nvPr/>
        </p:nvSpPr>
        <p:spPr>
          <a:xfrm>
            <a:off x="0" y="4026716"/>
            <a:ext cx="12021424" cy="2308324"/>
          </a:xfrm>
          <a:prstGeom prst="rect">
            <a:avLst/>
          </a:prstGeom>
          <a:noFill/>
        </p:spPr>
        <p:txBody>
          <a:bodyPr wrap="square" rtlCol="0">
            <a:spAutoFit/>
          </a:bodyPr>
          <a:lstStyle/>
          <a:p>
            <a:pPr lvl="0"/>
            <a:r>
              <a:rPr lang="en-US" b="1" dirty="0">
                <a:solidFill>
                  <a:schemeClr val="bg1"/>
                </a:solidFill>
              </a:rPr>
              <a:t>Upon achieving </a:t>
            </a:r>
            <a:r>
              <a:rPr lang="en-US" b="1" u="sng" dirty="0">
                <a:solidFill>
                  <a:schemeClr val="bg1"/>
                </a:solidFill>
                <a:hlinkClick r:id="rId2">
                  <a:extLst>
                    <a:ext uri="{A12FA001-AC4F-418D-AE19-62706E023703}">
                      <ahyp:hlinkClr xmlns:ahyp="http://schemas.microsoft.com/office/drawing/2018/hyperlinkcolor" val="tx"/>
                    </a:ext>
                  </a:extLst>
                </a:hlinkClick>
              </a:rPr>
              <a:t>step one</a:t>
            </a:r>
            <a:r>
              <a:rPr lang="en-US" b="1" dirty="0">
                <a:solidFill>
                  <a:schemeClr val="bg1"/>
                </a:solidFill>
              </a:rPr>
              <a:t> (the admission of powerlessness) and </a:t>
            </a:r>
            <a:r>
              <a:rPr lang="en-US" b="1" u="sng" dirty="0">
                <a:solidFill>
                  <a:schemeClr val="bg1"/>
                </a:solidFill>
                <a:hlinkClick r:id="rId3">
                  <a:extLst>
                    <a:ext uri="{A12FA001-AC4F-418D-AE19-62706E023703}">
                      <ahyp:hlinkClr xmlns:ahyp="http://schemas.microsoft.com/office/drawing/2018/hyperlinkcolor" val="tx"/>
                    </a:ext>
                  </a:extLst>
                </a:hlinkClick>
              </a:rPr>
              <a:t>step two</a:t>
            </a:r>
            <a:r>
              <a:rPr lang="en-US" b="1" dirty="0">
                <a:solidFill>
                  <a:schemeClr val="bg1"/>
                </a:solidFill>
              </a:rPr>
              <a:t> (agreeing that there is, in fact, a higher power), Step Three goes beyond words to actions. It opens the door to the rest of the steps and allows a person to begin the process of self-reflection (</a:t>
            </a:r>
            <a:r>
              <a:rPr lang="en-US" b="1" u="sng" dirty="0">
                <a:solidFill>
                  <a:schemeClr val="bg1"/>
                </a:solidFill>
                <a:hlinkClick r:id="rId4">
                  <a:extLst>
                    <a:ext uri="{A12FA001-AC4F-418D-AE19-62706E023703}">
                      <ahyp:hlinkClr xmlns:ahyp="http://schemas.microsoft.com/office/drawing/2018/hyperlinkcolor" val="tx"/>
                    </a:ext>
                  </a:extLst>
                </a:hlinkClick>
              </a:rPr>
              <a:t>step four</a:t>
            </a:r>
            <a:r>
              <a:rPr lang="en-US" b="1" dirty="0">
                <a:solidFill>
                  <a:schemeClr val="bg1"/>
                </a:solidFill>
              </a:rPr>
              <a:t>) and admitting the nature of one's wrongdoings (</a:t>
            </a:r>
            <a:r>
              <a:rPr lang="en-US" b="1" u="sng" dirty="0">
                <a:solidFill>
                  <a:schemeClr val="bg1"/>
                </a:solidFill>
                <a:hlinkClick r:id="rId5">
                  <a:extLst>
                    <a:ext uri="{A12FA001-AC4F-418D-AE19-62706E023703}">
                      <ahyp:hlinkClr xmlns:ahyp="http://schemas.microsoft.com/office/drawing/2018/hyperlinkcolor" val="tx"/>
                    </a:ext>
                  </a:extLst>
                </a:hlinkClick>
              </a:rPr>
              <a:t>step five</a:t>
            </a:r>
            <a:r>
              <a:rPr lang="en-US" b="1" dirty="0">
                <a:solidFill>
                  <a:schemeClr val="bg1"/>
                </a:solidFill>
              </a:rPr>
              <a:t>).</a:t>
            </a:r>
          </a:p>
          <a:p>
            <a:pPr lvl="0"/>
            <a:endParaRPr lang="en-CA" b="1" dirty="0">
              <a:solidFill>
                <a:schemeClr val="bg1"/>
              </a:solidFill>
            </a:endParaRPr>
          </a:p>
          <a:p>
            <a:pPr lvl="0"/>
            <a:r>
              <a:rPr lang="en-US" b="1" dirty="0">
                <a:solidFill>
                  <a:schemeClr val="bg1"/>
                </a:solidFill>
              </a:rPr>
              <a:t>There is a saying in the 12-step programs that recovery is a process, not an event. The same can be said for Step 4 -- more will surely be revealed.</a:t>
            </a:r>
            <a:endParaRPr lang="en-CA" b="1" dirty="0">
              <a:solidFill>
                <a:schemeClr val="bg1"/>
              </a:solidFill>
            </a:endParaRPr>
          </a:p>
          <a:p>
            <a:endParaRPr lang="en-CA" dirty="0"/>
          </a:p>
        </p:txBody>
      </p:sp>
    </p:spTree>
    <p:extLst>
      <p:ext uri="{BB962C8B-B14F-4D97-AF65-F5344CB8AC3E}">
        <p14:creationId xmlns:p14="http://schemas.microsoft.com/office/powerpoint/2010/main" val="41167411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3C789-4083-4987-8622-023A3E842510}"/>
              </a:ext>
            </a:extLst>
          </p:cNvPr>
          <p:cNvSpPr txBox="1"/>
          <p:nvPr/>
        </p:nvSpPr>
        <p:spPr>
          <a:xfrm>
            <a:off x="0" y="88777"/>
            <a:ext cx="12192000" cy="1600438"/>
          </a:xfrm>
          <a:prstGeom prst="rect">
            <a:avLst/>
          </a:prstGeom>
          <a:noFill/>
        </p:spPr>
        <p:txBody>
          <a:bodyPr wrap="square" rtlCol="0">
            <a:spAutoFit/>
          </a:bodyPr>
          <a:lstStyle/>
          <a:p>
            <a:r>
              <a:rPr lang="en-US" sz="4000" b="1" dirty="0">
                <a:solidFill>
                  <a:schemeClr val="bg1"/>
                </a:solidFill>
              </a:rPr>
              <a:t>Step 4: Made a searching and fearless moral inventory of ourselves.</a:t>
            </a:r>
            <a:endParaRPr lang="en-CA" sz="4000" b="1" dirty="0">
              <a:solidFill>
                <a:schemeClr val="bg1"/>
              </a:solidFill>
            </a:endParaRPr>
          </a:p>
          <a:p>
            <a:endParaRPr lang="en-CA" dirty="0"/>
          </a:p>
        </p:txBody>
      </p:sp>
      <p:sp>
        <p:nvSpPr>
          <p:cNvPr id="3" name="TextBox 2">
            <a:extLst>
              <a:ext uri="{FF2B5EF4-FFF2-40B4-BE49-F238E27FC236}">
                <a16:creationId xmlns:a16="http://schemas.microsoft.com/office/drawing/2014/main" id="{C5519AB1-11B0-46B6-9293-88CB687334E5}"/>
              </a:ext>
            </a:extLst>
          </p:cNvPr>
          <p:cNvSpPr txBox="1"/>
          <p:nvPr/>
        </p:nvSpPr>
        <p:spPr>
          <a:xfrm>
            <a:off x="0" y="1571348"/>
            <a:ext cx="12192000" cy="1200329"/>
          </a:xfrm>
          <a:prstGeom prst="rect">
            <a:avLst/>
          </a:prstGeom>
          <a:noFill/>
        </p:spPr>
        <p:txBody>
          <a:bodyPr wrap="square" rtlCol="0">
            <a:spAutoFit/>
          </a:bodyPr>
          <a:lstStyle/>
          <a:p>
            <a:r>
              <a:rPr lang="en-US" b="1" dirty="0">
                <a:solidFill>
                  <a:schemeClr val="bg1"/>
                </a:solidFill>
              </a:rPr>
              <a:t>Whether we come through the doors of Alcoholics Anonymous or Al-Anon Family Groups chances are we bring a lifetime of "stinking thinking" with us. Frankly, it takes awhile for the "fog" to begin to lift, so that we begin to see ourselves and the world around us more clearly.</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44719D2E-875D-47E2-91E3-D9C57EAFFD52}"/>
              </a:ext>
            </a:extLst>
          </p:cNvPr>
          <p:cNvSpPr txBox="1"/>
          <p:nvPr/>
        </p:nvSpPr>
        <p:spPr>
          <a:xfrm>
            <a:off x="0" y="2672179"/>
            <a:ext cx="12192000" cy="1200329"/>
          </a:xfrm>
          <a:prstGeom prst="rect">
            <a:avLst/>
          </a:prstGeom>
          <a:noFill/>
        </p:spPr>
        <p:txBody>
          <a:bodyPr wrap="square" rtlCol="0">
            <a:spAutoFit/>
          </a:bodyPr>
          <a:lstStyle/>
          <a:p>
            <a:r>
              <a:rPr lang="en-US" b="1" dirty="0">
                <a:solidFill>
                  <a:schemeClr val="bg1"/>
                </a:solidFill>
              </a:rPr>
              <a:t>If we have sincerely completed the first three steps and have truly made a decision to turn our will and our lives over to the care of God as we understood Him, then it is time to put that principle into action. We must find the courage to take a fearless look at ourselves and become willing clean up the garbage we find.</a:t>
            </a:r>
            <a:endParaRPr lang="en-CA" b="1" dirty="0">
              <a:solidFill>
                <a:schemeClr val="bg1"/>
              </a:solidFill>
            </a:endParaRPr>
          </a:p>
          <a:p>
            <a:endParaRPr lang="en-CA" dirty="0"/>
          </a:p>
        </p:txBody>
      </p:sp>
      <p:sp>
        <p:nvSpPr>
          <p:cNvPr id="7" name="TextBox 6">
            <a:extLst>
              <a:ext uri="{FF2B5EF4-FFF2-40B4-BE49-F238E27FC236}">
                <a16:creationId xmlns:a16="http://schemas.microsoft.com/office/drawing/2014/main" id="{A64214EB-59D1-4480-8447-3D0239ED5462}"/>
              </a:ext>
            </a:extLst>
          </p:cNvPr>
          <p:cNvSpPr txBox="1"/>
          <p:nvPr/>
        </p:nvSpPr>
        <p:spPr>
          <a:xfrm>
            <a:off x="0" y="3872508"/>
            <a:ext cx="12192000" cy="1477328"/>
          </a:xfrm>
          <a:prstGeom prst="rect">
            <a:avLst/>
          </a:prstGeom>
          <a:noFill/>
        </p:spPr>
        <p:txBody>
          <a:bodyPr wrap="square" rtlCol="0">
            <a:spAutoFit/>
          </a:bodyPr>
          <a:lstStyle/>
          <a:p>
            <a:r>
              <a:rPr lang="en-US" b="1" dirty="0">
                <a:solidFill>
                  <a:schemeClr val="bg1"/>
                </a:solidFill>
              </a:rPr>
              <a:t>In order to proceed, we must identify the problems and get a clear picture of how our behavior effected ourselves and others around us. That picture is not always in focus for newcomers early in recovery, but as we continue to hang around the rooms, listening and learning from others, and keeping an open mind, we find more layers of the "onion" being peeled away.</a:t>
            </a:r>
            <a:endParaRPr lang="en-CA" b="1" dirty="0">
              <a:solidFill>
                <a:schemeClr val="bg1"/>
              </a:solidFill>
            </a:endParaRPr>
          </a:p>
          <a:p>
            <a:endParaRPr lang="en-CA" dirty="0"/>
          </a:p>
        </p:txBody>
      </p:sp>
      <p:sp>
        <p:nvSpPr>
          <p:cNvPr id="8" name="TextBox 7">
            <a:extLst>
              <a:ext uri="{FF2B5EF4-FFF2-40B4-BE49-F238E27FC236}">
                <a16:creationId xmlns:a16="http://schemas.microsoft.com/office/drawing/2014/main" id="{B1F7EAAB-566B-48D7-9112-BF35156D2688}"/>
              </a:ext>
            </a:extLst>
          </p:cNvPr>
          <p:cNvSpPr txBox="1"/>
          <p:nvPr/>
        </p:nvSpPr>
        <p:spPr>
          <a:xfrm>
            <a:off x="0" y="5286652"/>
            <a:ext cx="12192000" cy="1477328"/>
          </a:xfrm>
          <a:prstGeom prst="rect">
            <a:avLst/>
          </a:prstGeom>
          <a:noFill/>
        </p:spPr>
        <p:txBody>
          <a:bodyPr wrap="square" rtlCol="0">
            <a:spAutoFit/>
          </a:bodyPr>
          <a:lstStyle/>
          <a:p>
            <a:pPr lvl="0"/>
            <a:r>
              <a:rPr lang="en-US" b="1" dirty="0">
                <a:solidFill>
                  <a:schemeClr val="bg1"/>
                </a:solidFill>
              </a:rPr>
              <a:t>No Graduating Services :  We are not perfect, and never will be in this life. That is the reason there are no graduation services held at 12-step meetings! But if we continue to participate, carrying the message to others, and listening to what they have to share, we can continue to grow and make spiritual progress. That's why they say, "Keep Coming Back!"</a:t>
            </a:r>
            <a:endParaRPr lang="en-CA" b="1" dirty="0">
              <a:solidFill>
                <a:schemeClr val="bg1"/>
              </a:solidFill>
            </a:endParaRPr>
          </a:p>
          <a:p>
            <a:endParaRPr lang="en-CA" dirty="0"/>
          </a:p>
        </p:txBody>
      </p:sp>
    </p:spTree>
    <p:extLst>
      <p:ext uri="{BB962C8B-B14F-4D97-AF65-F5344CB8AC3E}">
        <p14:creationId xmlns:p14="http://schemas.microsoft.com/office/powerpoint/2010/main" val="1810545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5B41D7-43F2-4E93-9DD8-D788658AFDC6}"/>
              </a:ext>
            </a:extLst>
          </p:cNvPr>
          <p:cNvSpPr txBox="1"/>
          <p:nvPr/>
        </p:nvSpPr>
        <p:spPr>
          <a:xfrm>
            <a:off x="62144" y="88777"/>
            <a:ext cx="12064753" cy="738664"/>
          </a:xfrm>
          <a:prstGeom prst="rect">
            <a:avLst/>
          </a:prstGeom>
          <a:noFill/>
        </p:spPr>
        <p:txBody>
          <a:bodyPr wrap="square" rtlCol="0">
            <a:spAutoFit/>
          </a:bodyPr>
          <a:lstStyle/>
          <a:p>
            <a:pPr algn="ctr"/>
            <a:r>
              <a:rPr lang="en-US" sz="2400" b="1" dirty="0">
                <a:solidFill>
                  <a:schemeClr val="bg1"/>
                </a:solidFill>
              </a:rPr>
              <a:t>Tools to Help With Self Inventory </a:t>
            </a:r>
            <a:endParaRPr lang="en-CA" sz="2400" b="1" dirty="0">
              <a:solidFill>
                <a:schemeClr val="bg1"/>
              </a:solidFill>
            </a:endParaRPr>
          </a:p>
          <a:p>
            <a:endParaRPr lang="en-CA" dirty="0"/>
          </a:p>
        </p:txBody>
      </p:sp>
      <p:sp>
        <p:nvSpPr>
          <p:cNvPr id="3" name="TextBox 2">
            <a:extLst>
              <a:ext uri="{FF2B5EF4-FFF2-40B4-BE49-F238E27FC236}">
                <a16:creationId xmlns:a16="http://schemas.microsoft.com/office/drawing/2014/main" id="{08D91308-3E99-4C17-9A01-0FE6574E6713}"/>
              </a:ext>
            </a:extLst>
          </p:cNvPr>
          <p:cNvSpPr txBox="1"/>
          <p:nvPr/>
        </p:nvSpPr>
        <p:spPr>
          <a:xfrm>
            <a:off x="0" y="688942"/>
            <a:ext cx="12192000" cy="1754326"/>
          </a:xfrm>
          <a:prstGeom prst="rect">
            <a:avLst/>
          </a:prstGeom>
          <a:noFill/>
        </p:spPr>
        <p:txBody>
          <a:bodyPr wrap="square" rtlCol="0">
            <a:spAutoFit/>
          </a:bodyPr>
          <a:lstStyle/>
          <a:p>
            <a:pPr lvl="0"/>
            <a:r>
              <a:rPr lang="en-US" b="1" dirty="0">
                <a:solidFill>
                  <a:schemeClr val="bg1"/>
                </a:solidFill>
              </a:rPr>
              <a:t>There are tools available to help in the 4th step process. There is a 4th Step Guide </a:t>
            </a:r>
            <a:r>
              <a:rPr lang="en-US" b="1" u="sng" dirty="0">
                <a:solidFill>
                  <a:schemeClr val="bg1"/>
                </a:solidFill>
                <a:hlinkClick r:id="rId2">
                  <a:extLst>
                    <a:ext uri="{A12FA001-AC4F-418D-AE19-62706E023703}">
                      <ahyp:hlinkClr xmlns:ahyp="http://schemas.microsoft.com/office/drawing/2018/hyperlinkcolor" val="tx"/>
                    </a:ext>
                  </a:extLst>
                </a:hlinkClick>
              </a:rPr>
              <a:t>available online</a:t>
            </a:r>
            <a:r>
              <a:rPr lang="en-US" b="1" dirty="0">
                <a:solidFill>
                  <a:schemeClr val="bg1"/>
                </a:solidFill>
              </a:rPr>
              <a:t> for all 12-step members.  The online 4th Step Guide includes an exhaustive </a:t>
            </a:r>
            <a:r>
              <a:rPr lang="en-US" b="1" u="sng" dirty="0">
                <a:solidFill>
                  <a:schemeClr val="bg1"/>
                </a:solidFill>
                <a:hlinkClick r:id="rId3">
                  <a:extLst>
                    <a:ext uri="{A12FA001-AC4F-418D-AE19-62706E023703}">
                      <ahyp:hlinkClr xmlns:ahyp="http://schemas.microsoft.com/office/drawing/2018/hyperlinkcolor" val="tx"/>
                    </a:ext>
                  </a:extLst>
                </a:hlinkClick>
              </a:rPr>
              <a:t>set of directions</a:t>
            </a:r>
            <a:r>
              <a:rPr lang="en-US" b="1" dirty="0">
                <a:solidFill>
                  <a:schemeClr val="bg1"/>
                </a:solidFill>
              </a:rPr>
              <a:t> explaining how the guide works and a reminder that an inventory is simply a list: "Please keep in mind that the Fourth Step is not dealing with changing anything. An inventory doesn't change things, it simply lists things. Your inventory is only a story of your feelings and acts from the beginning until now."</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5E9B13BE-845B-42E7-8753-28FA1AA8A124}"/>
              </a:ext>
            </a:extLst>
          </p:cNvPr>
          <p:cNvSpPr txBox="1"/>
          <p:nvPr/>
        </p:nvSpPr>
        <p:spPr>
          <a:xfrm>
            <a:off x="31071" y="2443268"/>
            <a:ext cx="12126897" cy="1477328"/>
          </a:xfrm>
          <a:prstGeom prst="rect">
            <a:avLst/>
          </a:prstGeom>
          <a:noFill/>
        </p:spPr>
        <p:txBody>
          <a:bodyPr wrap="square" rtlCol="0">
            <a:spAutoFit/>
          </a:bodyPr>
          <a:lstStyle/>
          <a:p>
            <a:pPr lvl="0"/>
            <a:r>
              <a:rPr lang="en-US" b="1" dirty="0">
                <a:solidFill>
                  <a:schemeClr val="bg1"/>
                </a:solidFill>
              </a:rPr>
              <a:t>The online guide then provides questions and suggestions to help with an inventory from childhood, adolescence and adulthood, with a final conclusion section for "here and now.“  The online 4th Step Guide is of course just a suggested guide which is intended to be helpful to those doing an inventory. It is not intended to be shared with anyone, it is for "your eyes only," according to the directions.</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4FA2E3E0-6193-480E-8E9B-83BC9D9627AE}"/>
              </a:ext>
            </a:extLst>
          </p:cNvPr>
          <p:cNvSpPr txBox="1"/>
          <p:nvPr/>
        </p:nvSpPr>
        <p:spPr>
          <a:xfrm>
            <a:off x="62144" y="3741990"/>
            <a:ext cx="12064753" cy="3046988"/>
          </a:xfrm>
          <a:prstGeom prst="rect">
            <a:avLst/>
          </a:prstGeom>
          <a:noFill/>
        </p:spPr>
        <p:txBody>
          <a:bodyPr wrap="square" rtlCol="0">
            <a:spAutoFit/>
          </a:bodyPr>
          <a:lstStyle/>
          <a:p>
            <a:pPr lvl="0" algn="ctr"/>
            <a:r>
              <a:rPr lang="en-US" sz="2400" b="1" dirty="0">
                <a:solidFill>
                  <a:schemeClr val="bg1"/>
                </a:solidFill>
              </a:rPr>
              <a:t>Daily Inventory </a:t>
            </a:r>
            <a:endParaRPr lang="en-CA" sz="2400" b="1" dirty="0">
              <a:solidFill>
                <a:schemeClr val="bg1"/>
              </a:solidFill>
            </a:endParaRPr>
          </a:p>
          <a:p>
            <a:pPr lvl="0" algn="ctr"/>
            <a:endParaRPr lang="en-CA" sz="2400" dirty="0">
              <a:solidFill>
                <a:schemeClr val="bg1"/>
              </a:solidFill>
            </a:endParaRPr>
          </a:p>
          <a:p>
            <a:pPr lvl="0"/>
            <a:r>
              <a:rPr lang="en-US" b="1" dirty="0">
                <a:solidFill>
                  <a:schemeClr val="bg1"/>
                </a:solidFill>
              </a:rPr>
              <a:t>I was told by my Sponsor that all I had to do was work </a:t>
            </a:r>
            <a:r>
              <a:rPr lang="en-US" b="1" u="sng" dirty="0">
                <a:solidFill>
                  <a:schemeClr val="bg1"/>
                </a:solidFill>
                <a:hlinkClick r:id="rId4">
                  <a:extLst>
                    <a:ext uri="{A12FA001-AC4F-418D-AE19-62706E023703}">
                      <ahyp:hlinkClr xmlns:ahyp="http://schemas.microsoft.com/office/drawing/2018/hyperlinkcolor" val="tx"/>
                    </a:ext>
                  </a:extLst>
                </a:hlinkClick>
              </a:rPr>
              <a:t>the first step</a:t>
            </a:r>
            <a:r>
              <a:rPr lang="en-US" b="1" dirty="0">
                <a:solidFill>
                  <a:schemeClr val="bg1"/>
                </a:solidFill>
              </a:rPr>
              <a:t> to it's fullest, keep attending meetings, do what I was told, and the rest will come in time. By me doing this I was in some manner working on taking the 12 steps, and it was well over a year before I ever missed a meeting.</a:t>
            </a:r>
            <a:endParaRPr lang="en-CA" b="1" dirty="0">
              <a:solidFill>
                <a:schemeClr val="bg1"/>
              </a:solidFill>
            </a:endParaRPr>
          </a:p>
          <a:p>
            <a:pPr lvl="0"/>
            <a:r>
              <a:rPr lang="en-US" b="1" dirty="0">
                <a:solidFill>
                  <a:schemeClr val="bg1"/>
                </a:solidFill>
              </a:rPr>
              <a:t>There finally came a time when I realized that I better get going on the 12 steps, by me </a:t>
            </a:r>
            <a:r>
              <a:rPr lang="en-US" b="1" u="sng" dirty="0">
                <a:solidFill>
                  <a:schemeClr val="bg1"/>
                </a:solidFill>
                <a:hlinkClick r:id="rId5">
                  <a:extLst>
                    <a:ext uri="{A12FA001-AC4F-418D-AE19-62706E023703}">
                      <ahyp:hlinkClr xmlns:ahyp="http://schemas.microsoft.com/office/drawing/2018/hyperlinkcolor" val="tx"/>
                    </a:ext>
                  </a:extLst>
                </a:hlinkClick>
              </a:rPr>
              <a:t>attending so many meetings</a:t>
            </a:r>
            <a:r>
              <a:rPr lang="en-US" b="1" dirty="0">
                <a:solidFill>
                  <a:schemeClr val="bg1"/>
                </a:solidFill>
              </a:rPr>
              <a:t> I knew who I wanted to help me with the steps. This very good friend of mine chaired a lot of 12 step meetings, (classes) which I started to attend. I went along just fine until I came upon the 4th step and I hit a wall.</a:t>
            </a:r>
            <a:endParaRPr lang="en-CA" b="1" dirty="0">
              <a:solidFill>
                <a:schemeClr val="bg1"/>
              </a:solidFill>
            </a:endParaRPr>
          </a:p>
          <a:p>
            <a:endParaRPr lang="en-CA" dirty="0"/>
          </a:p>
        </p:txBody>
      </p:sp>
    </p:spTree>
    <p:extLst>
      <p:ext uri="{BB962C8B-B14F-4D97-AF65-F5344CB8AC3E}">
        <p14:creationId xmlns:p14="http://schemas.microsoft.com/office/powerpoint/2010/main" val="830862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BA262C-4A12-4360-A4DE-936711844DEE}"/>
              </a:ext>
            </a:extLst>
          </p:cNvPr>
          <p:cNvSpPr txBox="1"/>
          <p:nvPr/>
        </p:nvSpPr>
        <p:spPr>
          <a:xfrm>
            <a:off x="0" y="71021"/>
            <a:ext cx="12192000" cy="2862322"/>
          </a:xfrm>
          <a:prstGeom prst="rect">
            <a:avLst/>
          </a:prstGeom>
          <a:noFill/>
        </p:spPr>
        <p:txBody>
          <a:bodyPr wrap="square" rtlCol="0">
            <a:spAutoFit/>
          </a:bodyPr>
          <a:lstStyle/>
          <a:p>
            <a:pPr lvl="0"/>
            <a:r>
              <a:rPr lang="en-US" b="1" dirty="0">
                <a:solidFill>
                  <a:schemeClr val="bg1"/>
                </a:solidFill>
              </a:rPr>
              <a:t>I felt real bad about so many things that I had done in my life, that it seemed impossible to get all of this inventory down right. Finally, one day I was sharing this with my sponsor and he smiled and asked me where I was going. He told me to do the best that I can at this time and I will have plenty of time to do the rest. He told me not to be beating up on myself, (keep it simple) and this is just what I did.</a:t>
            </a:r>
          </a:p>
          <a:p>
            <a:pPr lvl="0"/>
            <a:endParaRPr lang="en-CA" b="1" dirty="0">
              <a:solidFill>
                <a:schemeClr val="bg1"/>
              </a:solidFill>
            </a:endParaRPr>
          </a:p>
          <a:p>
            <a:pPr lvl="0"/>
            <a:r>
              <a:rPr lang="en-US" b="1" dirty="0">
                <a:solidFill>
                  <a:schemeClr val="bg1"/>
                </a:solidFill>
              </a:rPr>
              <a:t>It made it a lot easier and through time I was able to see better of how to take my moral inventory. Once we take these steps it doesn't mean that we are done, nor does it mean that we have to always do the 12 steps in order. I have to take a moral inventory of myself everyday of my life. Remember to write down all the good things as well as the not so good. When we are doing our 4</a:t>
            </a:r>
            <a:r>
              <a:rPr lang="en-US" b="1" baseline="30000" dirty="0">
                <a:solidFill>
                  <a:schemeClr val="bg1"/>
                </a:solidFill>
              </a:rPr>
              <a:t>th</a:t>
            </a:r>
            <a:r>
              <a:rPr lang="en-US" b="1" dirty="0">
                <a:solidFill>
                  <a:schemeClr val="bg1"/>
                </a:solidFill>
              </a:rPr>
              <a:t> step we tend to be hard on ourselves.</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37ADC625-0CD4-4085-A012-928E1C284830}"/>
              </a:ext>
            </a:extLst>
          </p:cNvPr>
          <p:cNvSpPr txBox="1"/>
          <p:nvPr/>
        </p:nvSpPr>
        <p:spPr>
          <a:xfrm>
            <a:off x="0" y="2814221"/>
            <a:ext cx="12192000" cy="461665"/>
          </a:xfrm>
          <a:prstGeom prst="rect">
            <a:avLst/>
          </a:prstGeom>
          <a:noFill/>
        </p:spPr>
        <p:txBody>
          <a:bodyPr wrap="square" rtlCol="0">
            <a:spAutoFit/>
          </a:bodyPr>
          <a:lstStyle/>
          <a:p>
            <a:pPr algn="ctr"/>
            <a:r>
              <a:rPr lang="en-US" sz="2400" b="1" dirty="0">
                <a:solidFill>
                  <a:schemeClr val="bg1"/>
                </a:solidFill>
              </a:rPr>
              <a:t>Being Honest </a:t>
            </a:r>
            <a:endParaRPr lang="en-CA" sz="2400" b="1" dirty="0">
              <a:solidFill>
                <a:schemeClr val="bg1"/>
              </a:solidFill>
            </a:endParaRPr>
          </a:p>
        </p:txBody>
      </p:sp>
      <p:sp>
        <p:nvSpPr>
          <p:cNvPr id="4" name="TextBox 3">
            <a:extLst>
              <a:ext uri="{FF2B5EF4-FFF2-40B4-BE49-F238E27FC236}">
                <a16:creationId xmlns:a16="http://schemas.microsoft.com/office/drawing/2014/main" id="{9DCFC30F-E707-47D5-901B-5DE68E53310A}"/>
              </a:ext>
            </a:extLst>
          </p:cNvPr>
          <p:cNvSpPr txBox="1"/>
          <p:nvPr/>
        </p:nvSpPr>
        <p:spPr>
          <a:xfrm>
            <a:off x="0" y="3746377"/>
            <a:ext cx="12126897" cy="2585323"/>
          </a:xfrm>
          <a:prstGeom prst="rect">
            <a:avLst/>
          </a:prstGeom>
          <a:noFill/>
        </p:spPr>
        <p:txBody>
          <a:bodyPr wrap="square" rtlCol="0">
            <a:spAutoFit/>
          </a:bodyPr>
          <a:lstStyle/>
          <a:p>
            <a:pPr lvl="0"/>
            <a:r>
              <a:rPr lang="en-US" b="1" dirty="0">
                <a:solidFill>
                  <a:schemeClr val="bg1"/>
                </a:solidFill>
              </a:rPr>
              <a:t>Here I am still on step 4. Been here for weeks and weeks it will take to complete. The only thing I can say that has really helped was obtaining the questions to the step </a:t>
            </a:r>
            <a:r>
              <a:rPr lang="en-US" b="1" u="sng" dirty="0">
                <a:solidFill>
                  <a:schemeClr val="bg1"/>
                </a:solidFill>
                <a:hlinkClick r:id="rId2">
                  <a:extLst>
                    <a:ext uri="{A12FA001-AC4F-418D-AE19-62706E023703}">
                      <ahyp:hlinkClr xmlns:ahyp="http://schemas.microsoft.com/office/drawing/2018/hyperlinkcolor" val="tx"/>
                    </a:ext>
                  </a:extLst>
                </a:hlinkClick>
              </a:rPr>
              <a:t>on the internet</a:t>
            </a:r>
            <a:r>
              <a:rPr lang="en-US" b="1" dirty="0">
                <a:solidFill>
                  <a:schemeClr val="bg1"/>
                </a:solidFill>
              </a:rPr>
              <a:t>.  There must be 100 questions there and I am still in the childhood part. It is a very hard thing for me to do but I must do this. Being older I asked the questions, why dear God? Why go back to the past, the painful past. The past is gone, today is here tomorrow is, my hope.  Looking in the past has made me understand now more than ever things happened the way they did. This step is hard -- this step can be painful -- but I only ask that you do it. One hour a day is not that much time and write out the answers and be honest with yourself and remember God is with you if that pain goes right into your heart. And also remember we are all here for each other.</a:t>
            </a:r>
            <a:endParaRPr lang="en-CA" b="1" dirty="0">
              <a:solidFill>
                <a:schemeClr val="bg1"/>
              </a:solidFill>
            </a:endParaRPr>
          </a:p>
          <a:p>
            <a:endParaRPr lang="en-CA" dirty="0"/>
          </a:p>
        </p:txBody>
      </p:sp>
    </p:spTree>
    <p:extLst>
      <p:ext uri="{BB962C8B-B14F-4D97-AF65-F5344CB8AC3E}">
        <p14:creationId xmlns:p14="http://schemas.microsoft.com/office/powerpoint/2010/main" val="19879820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52A01-A975-4FA8-BFD8-781E5DFAF67D}"/>
              </a:ext>
            </a:extLst>
          </p:cNvPr>
          <p:cNvSpPr txBox="1"/>
          <p:nvPr/>
        </p:nvSpPr>
        <p:spPr>
          <a:xfrm>
            <a:off x="0" y="106532"/>
            <a:ext cx="12192000" cy="461665"/>
          </a:xfrm>
          <a:prstGeom prst="rect">
            <a:avLst/>
          </a:prstGeom>
          <a:noFill/>
        </p:spPr>
        <p:txBody>
          <a:bodyPr wrap="square" rtlCol="0">
            <a:spAutoFit/>
          </a:bodyPr>
          <a:lstStyle/>
          <a:p>
            <a:pPr algn="ctr"/>
            <a:r>
              <a:rPr lang="en-US" sz="2400" b="1" dirty="0">
                <a:solidFill>
                  <a:schemeClr val="bg1"/>
                </a:solidFill>
              </a:rPr>
              <a:t>A Journey </a:t>
            </a:r>
            <a:endParaRPr lang="en-CA" sz="2400" b="1" dirty="0">
              <a:solidFill>
                <a:schemeClr val="bg1"/>
              </a:solidFill>
            </a:endParaRPr>
          </a:p>
        </p:txBody>
      </p:sp>
      <p:sp>
        <p:nvSpPr>
          <p:cNvPr id="3" name="TextBox 2">
            <a:extLst>
              <a:ext uri="{FF2B5EF4-FFF2-40B4-BE49-F238E27FC236}">
                <a16:creationId xmlns:a16="http://schemas.microsoft.com/office/drawing/2014/main" id="{3CABE246-97EC-416D-96FD-B5936DF9EE81}"/>
              </a:ext>
            </a:extLst>
          </p:cNvPr>
          <p:cNvSpPr txBox="1"/>
          <p:nvPr/>
        </p:nvSpPr>
        <p:spPr>
          <a:xfrm>
            <a:off x="0" y="648070"/>
            <a:ext cx="12192000" cy="1200329"/>
          </a:xfrm>
          <a:prstGeom prst="rect">
            <a:avLst/>
          </a:prstGeom>
          <a:noFill/>
        </p:spPr>
        <p:txBody>
          <a:bodyPr wrap="square" rtlCol="0">
            <a:spAutoFit/>
          </a:bodyPr>
          <a:lstStyle/>
          <a:p>
            <a:r>
              <a:rPr lang="en-US" b="1" dirty="0">
                <a:solidFill>
                  <a:schemeClr val="bg1"/>
                </a:solidFill>
              </a:rPr>
              <a:t>Step 4 starts out as a very scary thing. "Moral" inventory? I struggled with questions of morality for most of my life. Was even close to our moral boundaries. So when I was told that eventually I would take a searching and fearless moral inventory, I was quite reluctant.</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A99FFF0A-63D8-4E58-BB2B-21F6D7408CC2}"/>
              </a:ext>
            </a:extLst>
          </p:cNvPr>
          <p:cNvSpPr txBox="1"/>
          <p:nvPr/>
        </p:nvSpPr>
        <p:spPr>
          <a:xfrm>
            <a:off x="0" y="1848399"/>
            <a:ext cx="12192000" cy="2585323"/>
          </a:xfrm>
          <a:prstGeom prst="rect">
            <a:avLst/>
          </a:prstGeom>
          <a:noFill/>
        </p:spPr>
        <p:txBody>
          <a:bodyPr wrap="square" rtlCol="0">
            <a:spAutoFit/>
          </a:bodyPr>
          <a:lstStyle/>
          <a:p>
            <a:r>
              <a:rPr lang="en-US" b="1" dirty="0">
                <a:solidFill>
                  <a:schemeClr val="bg1"/>
                </a:solidFill>
              </a:rPr>
              <a:t>Now to get through Step 4. My sponsor had asked me to do several things as a precursor to Step 4. First, I had to list ten physical attributes about myself that I liked. Then I had to list ten personality traits about myself that I liked. Another list was at least ten people that loved me. I had to read these lists every morning and every night for two weeks.</a:t>
            </a:r>
          </a:p>
          <a:p>
            <a:endParaRPr lang="en-US" b="1" dirty="0">
              <a:solidFill>
                <a:schemeClr val="bg1"/>
              </a:solidFill>
            </a:endParaRPr>
          </a:p>
          <a:p>
            <a:r>
              <a:rPr lang="en-US" b="1" dirty="0">
                <a:solidFill>
                  <a:schemeClr val="bg1"/>
                </a:solidFill>
              </a:rPr>
              <a:t>My sponsor continued: Take a sheet of legal paper. Draw a line down the center, and then put a mark in the middle of the line. This was my life line, the center was the middle of my life,). He told me to start making marks on the line denoting major events in my life.</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B20C2B23-54FC-4A42-868F-DC67F872CF97}"/>
              </a:ext>
            </a:extLst>
          </p:cNvPr>
          <p:cNvSpPr txBox="1"/>
          <p:nvPr/>
        </p:nvSpPr>
        <p:spPr>
          <a:xfrm>
            <a:off x="71021" y="4367814"/>
            <a:ext cx="12029243" cy="2031325"/>
          </a:xfrm>
          <a:prstGeom prst="rect">
            <a:avLst/>
          </a:prstGeom>
          <a:noFill/>
        </p:spPr>
        <p:txBody>
          <a:bodyPr wrap="square" rtlCol="0">
            <a:spAutoFit/>
          </a:bodyPr>
          <a:lstStyle/>
          <a:p>
            <a:r>
              <a:rPr lang="en-US" b="1" dirty="0">
                <a:solidFill>
                  <a:schemeClr val="bg1"/>
                </a:solidFill>
              </a:rPr>
              <a:t>Once I had done all this, I was ready for Step 4. My sponsor flipped me </a:t>
            </a:r>
            <a:r>
              <a:rPr lang="en-US" b="1" u="sng" dirty="0">
                <a:solidFill>
                  <a:schemeClr val="bg1"/>
                </a:solidFill>
                <a:hlinkClick r:id="rId2">
                  <a:extLst>
                    <a:ext uri="{A12FA001-AC4F-418D-AE19-62706E023703}">
                      <ahyp:hlinkClr xmlns:ahyp="http://schemas.microsoft.com/office/drawing/2018/hyperlinkcolor" val="tx"/>
                    </a:ext>
                  </a:extLst>
                </a:hlinkClick>
              </a:rPr>
              <a:t>Hazelden guides</a:t>
            </a:r>
            <a:r>
              <a:rPr lang="en-US" b="1" dirty="0">
                <a:solidFill>
                  <a:schemeClr val="bg1"/>
                </a:solidFill>
              </a:rPr>
              <a:t>, but I couldn't do it that way. Then I attended a meeting one Friday night. A woman stormed in, angry at some event that had just occurred, and made her comment, which included this: "If you are working a 4th step, the best way to do it is </a:t>
            </a:r>
            <a:r>
              <a:rPr lang="en-US" b="1" u="sng" dirty="0">
                <a:solidFill>
                  <a:schemeClr val="bg1"/>
                </a:solidFill>
                <a:hlinkClick r:id="rId3">
                  <a:extLst>
                    <a:ext uri="{A12FA001-AC4F-418D-AE19-62706E023703}">
                      <ahyp:hlinkClr xmlns:ahyp="http://schemas.microsoft.com/office/drawing/2018/hyperlinkcolor" val="tx"/>
                    </a:ext>
                  </a:extLst>
                </a:hlinkClick>
              </a:rPr>
              <a:t>the way the Big Book explains it</a:t>
            </a:r>
            <a:r>
              <a:rPr lang="en-US" b="1" dirty="0">
                <a:solidFill>
                  <a:schemeClr val="bg1"/>
                </a:solidFill>
              </a:rPr>
              <a:t>." Now why this stuck with me I don't know, but I decided to try it. And I found that yes indeed, this was the best way for me. Heard many people in meeting say that’s the way they done the 4</a:t>
            </a:r>
            <a:r>
              <a:rPr lang="en-US" b="1" baseline="30000" dirty="0">
                <a:solidFill>
                  <a:schemeClr val="bg1"/>
                </a:solidFill>
              </a:rPr>
              <a:t>th</a:t>
            </a:r>
            <a:r>
              <a:rPr lang="en-US" b="1" dirty="0">
                <a:solidFill>
                  <a:schemeClr val="bg1"/>
                </a:solidFill>
              </a:rPr>
              <a:t> step.</a:t>
            </a:r>
            <a:endParaRPr lang="en-CA" b="1" dirty="0">
              <a:solidFill>
                <a:schemeClr val="bg1"/>
              </a:solidFill>
            </a:endParaRPr>
          </a:p>
          <a:p>
            <a:endParaRPr lang="en-CA" dirty="0"/>
          </a:p>
        </p:txBody>
      </p:sp>
    </p:spTree>
    <p:extLst>
      <p:ext uri="{BB962C8B-B14F-4D97-AF65-F5344CB8AC3E}">
        <p14:creationId xmlns:p14="http://schemas.microsoft.com/office/powerpoint/2010/main" val="5890648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24C1BB-70E7-4B96-9BC1-B7C7009B6FC2}"/>
              </a:ext>
            </a:extLst>
          </p:cNvPr>
          <p:cNvSpPr txBox="1"/>
          <p:nvPr/>
        </p:nvSpPr>
        <p:spPr>
          <a:xfrm>
            <a:off x="0" y="213064"/>
            <a:ext cx="12192000" cy="2585323"/>
          </a:xfrm>
          <a:prstGeom prst="rect">
            <a:avLst/>
          </a:prstGeom>
          <a:noFill/>
        </p:spPr>
        <p:txBody>
          <a:bodyPr wrap="square" rtlCol="0">
            <a:spAutoFit/>
          </a:bodyPr>
          <a:lstStyle/>
          <a:p>
            <a:pPr lvl="0"/>
            <a:r>
              <a:rPr lang="en-US" b="1" dirty="0">
                <a:solidFill>
                  <a:schemeClr val="bg1"/>
                </a:solidFill>
              </a:rPr>
              <a:t>So I embarked on my 4th step journey. I wrote and I wrote and I wrote. I made lots of progress, but one day I just couldn't write any more. I knew I wasn't finished, but for some reason I had reached a brick wall and couldn't go on. I talked about it in meetings. I talked to my sponsor, but he couldn't help me.</a:t>
            </a:r>
          </a:p>
          <a:p>
            <a:pPr lvl="0"/>
            <a:endParaRPr lang="en-CA" b="1" dirty="0">
              <a:solidFill>
                <a:schemeClr val="bg1"/>
              </a:solidFill>
            </a:endParaRPr>
          </a:p>
          <a:p>
            <a:pPr lvl="0"/>
            <a:r>
              <a:rPr lang="en-US" b="1" dirty="0">
                <a:solidFill>
                  <a:schemeClr val="bg1"/>
                </a:solidFill>
              </a:rPr>
              <a:t>Then a friend in the program invited me to </a:t>
            </a:r>
            <a:r>
              <a:rPr lang="en-US" b="1" u="sng" dirty="0">
                <a:solidFill>
                  <a:schemeClr val="bg1"/>
                </a:solidFill>
                <a:hlinkClick r:id="rId2">
                  <a:extLst>
                    <a:ext uri="{A12FA001-AC4F-418D-AE19-62706E023703}">
                      <ahyp:hlinkClr xmlns:ahyp="http://schemas.microsoft.com/office/drawing/2018/hyperlinkcolor" val="tx"/>
                    </a:ext>
                  </a:extLst>
                </a:hlinkClick>
              </a:rPr>
              <a:t>an ACOA meeting</a:t>
            </a:r>
            <a:r>
              <a:rPr lang="en-US" b="1" dirty="0">
                <a:solidFill>
                  <a:schemeClr val="bg1"/>
                </a:solidFill>
              </a:rPr>
              <a:t>. I went to that meeting, and after only 10 minutes the brick wall had fallen down. I resumed writing my 4th step and completed it in just another week. ACOA had opened my eyes about many things that I had suppressed.  With my 4th step completed, I was ready (or so I thought) for Step 5.</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ACF1B7FF-F804-4948-AC32-E9016A7074E3}"/>
              </a:ext>
            </a:extLst>
          </p:cNvPr>
          <p:cNvSpPr txBox="1"/>
          <p:nvPr/>
        </p:nvSpPr>
        <p:spPr>
          <a:xfrm>
            <a:off x="71021" y="2798387"/>
            <a:ext cx="12011488" cy="1200329"/>
          </a:xfrm>
          <a:prstGeom prst="rect">
            <a:avLst/>
          </a:prstGeom>
          <a:noFill/>
        </p:spPr>
        <p:txBody>
          <a:bodyPr wrap="square" rtlCol="0">
            <a:spAutoFit/>
          </a:bodyPr>
          <a:lstStyle/>
          <a:p>
            <a:r>
              <a:rPr lang="en-US" b="1" dirty="0">
                <a:solidFill>
                  <a:schemeClr val="bg1"/>
                </a:solidFill>
              </a:rPr>
              <a:t>Whether you're working the 12 Steps of </a:t>
            </a:r>
            <a:r>
              <a:rPr lang="en-US" b="1" u="sng" dirty="0">
                <a:solidFill>
                  <a:schemeClr val="bg1"/>
                </a:solidFill>
                <a:hlinkClick r:id="rId3">
                  <a:extLst>
                    <a:ext uri="{A12FA001-AC4F-418D-AE19-62706E023703}">
                      <ahyp:hlinkClr xmlns:ahyp="http://schemas.microsoft.com/office/drawing/2018/hyperlinkcolor" val="tx"/>
                    </a:ext>
                  </a:extLst>
                </a:hlinkClick>
              </a:rPr>
              <a:t>Alcoholics Anonymous (AA)</a:t>
            </a:r>
            <a:r>
              <a:rPr lang="en-US" b="1" dirty="0">
                <a:solidFill>
                  <a:schemeClr val="bg1"/>
                </a:solidFill>
              </a:rPr>
              <a:t>, </a:t>
            </a:r>
            <a:r>
              <a:rPr lang="en-US" b="1" u="sng" dirty="0">
                <a:solidFill>
                  <a:schemeClr val="bg1"/>
                </a:solidFill>
                <a:hlinkClick r:id="rId4">
                  <a:extLst>
                    <a:ext uri="{A12FA001-AC4F-418D-AE19-62706E023703}">
                      <ahyp:hlinkClr xmlns:ahyp="http://schemas.microsoft.com/office/drawing/2018/hyperlinkcolor" val="tx"/>
                    </a:ext>
                  </a:extLst>
                </a:hlinkClick>
              </a:rPr>
              <a:t>Narcotics Anonymous (NA)</a:t>
            </a:r>
            <a:r>
              <a:rPr lang="en-US" b="1" dirty="0">
                <a:solidFill>
                  <a:schemeClr val="bg1"/>
                </a:solidFill>
              </a:rPr>
              <a:t>, </a:t>
            </a:r>
            <a:r>
              <a:rPr lang="en-US" b="1" u="sng" dirty="0">
                <a:solidFill>
                  <a:schemeClr val="bg1"/>
                </a:solidFill>
                <a:hlinkClick r:id="rId5">
                  <a:extLst>
                    <a:ext uri="{A12FA001-AC4F-418D-AE19-62706E023703}">
                      <ahyp:hlinkClr xmlns:ahyp="http://schemas.microsoft.com/office/drawing/2018/hyperlinkcolor" val="tx"/>
                    </a:ext>
                  </a:extLst>
                </a:hlinkClick>
              </a:rPr>
              <a:t>Al-Anon</a:t>
            </a:r>
            <a:r>
              <a:rPr lang="en-US" b="1" dirty="0">
                <a:solidFill>
                  <a:schemeClr val="bg1"/>
                </a:solidFill>
              </a:rPr>
              <a:t>, or any other program, the most difficult of all the steps is probably Step 5. This is the one that asks us to admit "our wrongs" and to do so in front of our higher power and another person.</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EF7D85E9-8B9C-4CA2-9C3F-7A1FAA745308}"/>
              </a:ext>
            </a:extLst>
          </p:cNvPr>
          <p:cNvSpPr txBox="1"/>
          <p:nvPr/>
        </p:nvSpPr>
        <p:spPr>
          <a:xfrm>
            <a:off x="71021" y="4092606"/>
            <a:ext cx="12011488" cy="1200329"/>
          </a:xfrm>
          <a:prstGeom prst="rect">
            <a:avLst/>
          </a:prstGeom>
          <a:noFill/>
        </p:spPr>
        <p:txBody>
          <a:bodyPr wrap="square" rtlCol="0">
            <a:spAutoFit/>
          </a:bodyPr>
          <a:lstStyle/>
          <a:p>
            <a:r>
              <a:rPr lang="en-US" b="1" dirty="0">
                <a:solidFill>
                  <a:schemeClr val="bg1"/>
                </a:solidFill>
              </a:rPr>
              <a:t>Admittedly, it's hard to find someone who was not nervous about Step 5 and some people put it off as long as possible. However, this is also one of the most fulfilling steps along the road to recovery because it allows us to let go of the past.</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49F26E44-BEAC-4C44-9F0A-F5E6323CDE59}"/>
              </a:ext>
            </a:extLst>
          </p:cNvPr>
          <p:cNvSpPr txBox="1"/>
          <p:nvPr/>
        </p:nvSpPr>
        <p:spPr>
          <a:xfrm>
            <a:off x="71021" y="5193437"/>
            <a:ext cx="12011488" cy="1200329"/>
          </a:xfrm>
          <a:prstGeom prst="rect">
            <a:avLst/>
          </a:prstGeom>
          <a:noFill/>
        </p:spPr>
        <p:txBody>
          <a:bodyPr wrap="square" rtlCol="0">
            <a:spAutoFit/>
          </a:bodyPr>
          <a:lstStyle/>
          <a:p>
            <a:r>
              <a:rPr lang="en-US" b="1" dirty="0">
                <a:solidFill>
                  <a:schemeClr val="bg1"/>
                </a:solidFill>
              </a:rPr>
              <a:t>In </a:t>
            </a:r>
            <a:r>
              <a:rPr lang="en-US" b="1" u="sng" dirty="0">
                <a:solidFill>
                  <a:schemeClr val="bg1"/>
                </a:solidFill>
                <a:hlinkClick r:id="rId6">
                  <a:extLst>
                    <a:ext uri="{A12FA001-AC4F-418D-AE19-62706E023703}">
                      <ahyp:hlinkClr xmlns:ahyp="http://schemas.microsoft.com/office/drawing/2018/hyperlinkcolor" val="tx"/>
                    </a:ext>
                  </a:extLst>
                </a:hlinkClick>
              </a:rPr>
              <a:t>Step 3 we surrendered to our higher power</a:t>
            </a:r>
            <a:r>
              <a:rPr lang="en-US" b="1" dirty="0">
                <a:solidFill>
                  <a:schemeClr val="bg1"/>
                </a:solidFill>
              </a:rPr>
              <a:t> — our personal understanding of God — and </a:t>
            </a:r>
            <a:r>
              <a:rPr lang="en-US" b="1" u="sng" dirty="0">
                <a:solidFill>
                  <a:schemeClr val="bg1"/>
                </a:solidFill>
                <a:hlinkClick r:id="rId7">
                  <a:extLst>
                    <a:ext uri="{A12FA001-AC4F-418D-AE19-62706E023703}">
                      <ahyp:hlinkClr xmlns:ahyp="http://schemas.microsoft.com/office/drawing/2018/hyperlinkcolor" val="tx"/>
                    </a:ext>
                  </a:extLst>
                </a:hlinkClick>
              </a:rPr>
              <a:t>Step 4 had us take a detailed inventory</a:t>
            </a:r>
            <a:r>
              <a:rPr lang="en-US" b="1" dirty="0">
                <a:solidFill>
                  <a:schemeClr val="bg1"/>
                </a:solidFill>
              </a:rPr>
              <a:t> of our behavior. The next logical step is to voice all of those things we did while drinking or using. That leads us to Step 5.</a:t>
            </a:r>
            <a:endParaRPr lang="en-CA" b="1" dirty="0">
              <a:solidFill>
                <a:schemeClr val="bg1"/>
              </a:solidFill>
            </a:endParaRPr>
          </a:p>
          <a:p>
            <a:endParaRPr lang="en-CA" dirty="0"/>
          </a:p>
        </p:txBody>
      </p:sp>
    </p:spTree>
    <p:extLst>
      <p:ext uri="{BB962C8B-B14F-4D97-AF65-F5344CB8AC3E}">
        <p14:creationId xmlns:p14="http://schemas.microsoft.com/office/powerpoint/2010/main" val="2986633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7587D2-21A1-4B59-AEEE-EE3A6F1604C6}"/>
              </a:ext>
            </a:extLst>
          </p:cNvPr>
          <p:cNvSpPr txBox="1"/>
          <p:nvPr/>
        </p:nvSpPr>
        <p:spPr>
          <a:xfrm>
            <a:off x="0" y="0"/>
            <a:ext cx="12192000" cy="2215991"/>
          </a:xfrm>
          <a:prstGeom prst="rect">
            <a:avLst/>
          </a:prstGeom>
          <a:noFill/>
        </p:spPr>
        <p:txBody>
          <a:bodyPr wrap="square" rtlCol="0">
            <a:spAutoFit/>
          </a:bodyPr>
          <a:lstStyle/>
          <a:p>
            <a:r>
              <a:rPr lang="en-US" sz="4000" b="1" dirty="0">
                <a:solidFill>
                  <a:schemeClr val="bg1"/>
                </a:solidFill>
              </a:rPr>
              <a:t>Step 5: Admitted to God, to ourselves and to another human being the exact nature of our wrongs.</a:t>
            </a:r>
            <a:endParaRPr lang="en-CA" sz="4000" b="1" dirty="0">
              <a:solidFill>
                <a:schemeClr val="bg1"/>
              </a:solidFill>
            </a:endParaRPr>
          </a:p>
          <a:p>
            <a:endParaRPr lang="en-CA" dirty="0"/>
          </a:p>
        </p:txBody>
      </p:sp>
      <p:sp>
        <p:nvSpPr>
          <p:cNvPr id="3" name="TextBox 2">
            <a:extLst>
              <a:ext uri="{FF2B5EF4-FFF2-40B4-BE49-F238E27FC236}">
                <a16:creationId xmlns:a16="http://schemas.microsoft.com/office/drawing/2014/main" id="{6E841BF3-3EF6-465C-99C3-0C4479948D03}"/>
              </a:ext>
            </a:extLst>
          </p:cNvPr>
          <p:cNvSpPr txBox="1"/>
          <p:nvPr/>
        </p:nvSpPr>
        <p:spPr>
          <a:xfrm>
            <a:off x="0" y="2198236"/>
            <a:ext cx="12192000" cy="1477328"/>
          </a:xfrm>
          <a:prstGeom prst="rect">
            <a:avLst/>
          </a:prstGeom>
          <a:noFill/>
        </p:spPr>
        <p:txBody>
          <a:bodyPr wrap="square" rtlCol="0">
            <a:spAutoFit/>
          </a:bodyPr>
          <a:lstStyle/>
          <a:p>
            <a:r>
              <a:rPr lang="en-US" b="1" dirty="0">
                <a:solidFill>
                  <a:schemeClr val="bg1"/>
                </a:solidFill>
              </a:rPr>
              <a:t>What an order! Admitting wrongs to God and to ourselves is one thing. To actually tell someone else the </a:t>
            </a:r>
            <a:r>
              <a:rPr lang="en-US" b="1" i="1" dirty="0">
                <a:solidFill>
                  <a:schemeClr val="bg1"/>
                </a:solidFill>
              </a:rPr>
              <a:t>exact </a:t>
            </a:r>
            <a:r>
              <a:rPr lang="en-US" b="1" dirty="0">
                <a:solidFill>
                  <a:schemeClr val="bg1"/>
                </a:solidFill>
              </a:rPr>
              <a:t>nature of our wrongs can be a frightening task indeed. After years of "keeping secrets" and hiding faults and shortcomings, openly admitting them — and out loud to another human being — is a drastic turnaround.</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3794BFB0-5063-4154-8EAC-3281CDA02109}"/>
              </a:ext>
            </a:extLst>
          </p:cNvPr>
          <p:cNvSpPr txBox="1"/>
          <p:nvPr/>
        </p:nvSpPr>
        <p:spPr>
          <a:xfrm>
            <a:off x="0" y="3590488"/>
            <a:ext cx="12192000" cy="646331"/>
          </a:xfrm>
          <a:prstGeom prst="rect">
            <a:avLst/>
          </a:prstGeom>
          <a:noFill/>
        </p:spPr>
        <p:txBody>
          <a:bodyPr wrap="square" rtlCol="0">
            <a:spAutoFit/>
          </a:bodyPr>
          <a:lstStyle/>
          <a:p>
            <a:r>
              <a:rPr lang="en-US" b="1" dirty="0">
                <a:solidFill>
                  <a:schemeClr val="bg1"/>
                </a:solidFill>
              </a:rPr>
              <a:t>What's the Purpose of Step 5? </a:t>
            </a:r>
            <a:endParaRPr lang="en-CA" dirty="0">
              <a:solidFill>
                <a:schemeClr val="bg1"/>
              </a:solidFill>
            </a:endParaRPr>
          </a:p>
          <a:p>
            <a:endParaRPr lang="en-CA" dirty="0"/>
          </a:p>
        </p:txBody>
      </p:sp>
      <p:sp>
        <p:nvSpPr>
          <p:cNvPr id="5" name="TextBox 4">
            <a:extLst>
              <a:ext uri="{FF2B5EF4-FFF2-40B4-BE49-F238E27FC236}">
                <a16:creationId xmlns:a16="http://schemas.microsoft.com/office/drawing/2014/main" id="{EF20D37C-C13B-46C8-B3F9-B4DFE8CA64F1}"/>
              </a:ext>
            </a:extLst>
          </p:cNvPr>
          <p:cNvSpPr txBox="1"/>
          <p:nvPr/>
        </p:nvSpPr>
        <p:spPr>
          <a:xfrm>
            <a:off x="0" y="4328719"/>
            <a:ext cx="12192000" cy="1200329"/>
          </a:xfrm>
          <a:prstGeom prst="rect">
            <a:avLst/>
          </a:prstGeom>
          <a:noFill/>
        </p:spPr>
        <p:txBody>
          <a:bodyPr wrap="square" rtlCol="0">
            <a:spAutoFit/>
          </a:bodyPr>
          <a:lstStyle/>
          <a:p>
            <a:pPr lvl="0"/>
            <a:r>
              <a:rPr lang="en-US" b="1" dirty="0">
                <a:solidFill>
                  <a:schemeClr val="bg1"/>
                </a:solidFill>
              </a:rPr>
              <a:t>Just as the </a:t>
            </a:r>
            <a:r>
              <a:rPr lang="en-US" b="1" u="sng" dirty="0">
                <a:solidFill>
                  <a:schemeClr val="bg1"/>
                </a:solidFill>
                <a:hlinkClick r:id="rId2">
                  <a:extLst>
                    <a:ext uri="{A12FA001-AC4F-418D-AE19-62706E023703}">
                      <ahyp:hlinkClr xmlns:ahyp="http://schemas.microsoft.com/office/drawing/2018/hyperlinkcolor" val="tx"/>
                    </a:ext>
                  </a:extLst>
                </a:hlinkClick>
              </a:rPr>
              <a:t>12 Steps themselves</a:t>
            </a:r>
            <a:r>
              <a:rPr lang="en-US" b="1" dirty="0">
                <a:solidFill>
                  <a:schemeClr val="bg1"/>
                </a:solidFill>
              </a:rPr>
              <a:t> are in a specific order for a reason, the process outlined in Step 5 is likewise. There is a reason that the first admission of wrongs is to God as we understand him. It prepares members for the rest of the steps.</a:t>
            </a:r>
          </a:p>
          <a:p>
            <a:pPr lvl="0"/>
            <a:endParaRPr lang="en-CA" b="1" dirty="0">
              <a:solidFill>
                <a:schemeClr val="bg1"/>
              </a:solidFill>
            </a:endParaRPr>
          </a:p>
        </p:txBody>
      </p:sp>
      <p:sp>
        <p:nvSpPr>
          <p:cNvPr id="6" name="TextBox 5">
            <a:extLst>
              <a:ext uri="{FF2B5EF4-FFF2-40B4-BE49-F238E27FC236}">
                <a16:creationId xmlns:a16="http://schemas.microsoft.com/office/drawing/2014/main" id="{9C2C9648-BB64-459F-8CB6-982FB8892104}"/>
              </a:ext>
            </a:extLst>
          </p:cNvPr>
          <p:cNvSpPr txBox="1"/>
          <p:nvPr/>
        </p:nvSpPr>
        <p:spPr>
          <a:xfrm>
            <a:off x="0" y="5620948"/>
            <a:ext cx="12192000" cy="1200329"/>
          </a:xfrm>
          <a:prstGeom prst="rect">
            <a:avLst/>
          </a:prstGeom>
          <a:noFill/>
        </p:spPr>
        <p:txBody>
          <a:bodyPr wrap="square" rtlCol="0">
            <a:spAutoFit/>
          </a:bodyPr>
          <a:lstStyle/>
          <a:p>
            <a:r>
              <a:rPr lang="en-US" b="1" dirty="0">
                <a:solidFill>
                  <a:schemeClr val="bg1"/>
                </a:solidFill>
              </a:rPr>
              <a:t>No, admitting to God the nature of our wrongs is not informing Him of anything that He doesn't already know. But by having that conversation with a personal higher power in a spirit of prayer, the things that need to be changed are revealed.</a:t>
            </a:r>
            <a:endParaRPr lang="en-CA" b="1" dirty="0">
              <a:solidFill>
                <a:schemeClr val="bg1"/>
              </a:solidFill>
            </a:endParaRPr>
          </a:p>
          <a:p>
            <a:endParaRPr lang="en-CA" dirty="0"/>
          </a:p>
        </p:txBody>
      </p:sp>
    </p:spTree>
    <p:extLst>
      <p:ext uri="{BB962C8B-B14F-4D97-AF65-F5344CB8AC3E}">
        <p14:creationId xmlns:p14="http://schemas.microsoft.com/office/powerpoint/2010/main" val="13314597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F5195E-9383-4D26-8836-BA9A00D7258B}"/>
              </a:ext>
            </a:extLst>
          </p:cNvPr>
          <p:cNvSpPr txBox="1"/>
          <p:nvPr/>
        </p:nvSpPr>
        <p:spPr>
          <a:xfrm>
            <a:off x="0" y="0"/>
            <a:ext cx="12192000" cy="800219"/>
          </a:xfrm>
          <a:prstGeom prst="rect">
            <a:avLst/>
          </a:prstGeom>
          <a:noFill/>
        </p:spPr>
        <p:txBody>
          <a:bodyPr wrap="square" rtlCol="0">
            <a:spAutoFit/>
          </a:bodyPr>
          <a:lstStyle/>
          <a:p>
            <a:pPr algn="ctr"/>
            <a:r>
              <a:rPr lang="en-US" sz="2800" b="1" dirty="0">
                <a:solidFill>
                  <a:schemeClr val="bg1"/>
                </a:solidFill>
              </a:rPr>
              <a:t>What Are the 12 Steps and What’s Their Purpose?</a:t>
            </a:r>
            <a:endParaRPr lang="en-CA" sz="2800" b="1" dirty="0">
              <a:solidFill>
                <a:schemeClr val="bg1"/>
              </a:solidFill>
            </a:endParaRPr>
          </a:p>
          <a:p>
            <a:endParaRPr lang="en-CA" dirty="0"/>
          </a:p>
        </p:txBody>
      </p:sp>
      <p:sp>
        <p:nvSpPr>
          <p:cNvPr id="3" name="TextBox 2">
            <a:extLst>
              <a:ext uri="{FF2B5EF4-FFF2-40B4-BE49-F238E27FC236}">
                <a16:creationId xmlns:a16="http://schemas.microsoft.com/office/drawing/2014/main" id="{0376D317-6563-4090-A526-0A2BB7041149}"/>
              </a:ext>
            </a:extLst>
          </p:cNvPr>
          <p:cNvSpPr txBox="1"/>
          <p:nvPr/>
        </p:nvSpPr>
        <p:spPr>
          <a:xfrm>
            <a:off x="0" y="1244836"/>
            <a:ext cx="12192000" cy="1754326"/>
          </a:xfrm>
          <a:prstGeom prst="rect">
            <a:avLst/>
          </a:prstGeom>
          <a:noFill/>
        </p:spPr>
        <p:txBody>
          <a:bodyPr wrap="square" rtlCol="0">
            <a:spAutoFit/>
          </a:bodyPr>
          <a:lstStyle/>
          <a:p>
            <a:r>
              <a:rPr lang="en-US" b="1" dirty="0">
                <a:solidFill>
                  <a:schemeClr val="bg1"/>
                </a:solidFill>
              </a:rPr>
              <a:t>The 12 Steps of the AA program provides tools for getting and staying sober. Admitting one’s addiction is </a:t>
            </a:r>
            <a:r>
              <a:rPr lang="en-US" b="1" u="sng" dirty="0">
                <a:solidFill>
                  <a:schemeClr val="bg1"/>
                </a:solidFill>
                <a:hlinkClick r:id="rId2" tooltip="Step 1">
                  <a:extLst>
                    <a:ext uri="{A12FA001-AC4F-418D-AE19-62706E023703}">
                      <ahyp:hlinkClr xmlns:ahyp="http://schemas.microsoft.com/office/drawing/2018/hyperlinkcolor" val="tx"/>
                    </a:ext>
                  </a:extLst>
                </a:hlinkClick>
              </a:rPr>
              <a:t>Step 1</a:t>
            </a:r>
            <a:r>
              <a:rPr lang="en-US" b="1" dirty="0">
                <a:solidFill>
                  <a:schemeClr val="bg1"/>
                </a:solidFill>
              </a:rPr>
              <a:t>. The rest of the steps provide tools of sobriety. Addicts generally spend years (and years and years) regarding alcohol as the solution to their problems. Recognizing that this solution has turned into one’s biggest, deadliest problem requires a wholesale shift in attitude. Learning to live sober is infinitely harder. That’s what the Steps are designed teach.</a:t>
            </a:r>
            <a:endParaRPr lang="en-CA" dirty="0">
              <a:solidFill>
                <a:schemeClr val="bg1"/>
              </a:solidFill>
            </a:endParaRPr>
          </a:p>
          <a:p>
            <a:endParaRPr lang="en-CA" dirty="0"/>
          </a:p>
        </p:txBody>
      </p:sp>
      <p:sp>
        <p:nvSpPr>
          <p:cNvPr id="4" name="TextBox 3">
            <a:extLst>
              <a:ext uri="{FF2B5EF4-FFF2-40B4-BE49-F238E27FC236}">
                <a16:creationId xmlns:a16="http://schemas.microsoft.com/office/drawing/2014/main" id="{AF735B07-98BC-4427-83AB-C6BD319BEE08}"/>
              </a:ext>
            </a:extLst>
          </p:cNvPr>
          <p:cNvSpPr txBox="1"/>
          <p:nvPr/>
        </p:nvSpPr>
        <p:spPr>
          <a:xfrm>
            <a:off x="0" y="3195459"/>
            <a:ext cx="12192000" cy="2862322"/>
          </a:xfrm>
          <a:prstGeom prst="rect">
            <a:avLst/>
          </a:prstGeom>
          <a:noFill/>
        </p:spPr>
        <p:txBody>
          <a:bodyPr wrap="square" rtlCol="0">
            <a:spAutoFit/>
          </a:bodyPr>
          <a:lstStyle/>
          <a:p>
            <a:r>
              <a:rPr lang="en-US" b="1" dirty="0">
                <a:solidFill>
                  <a:schemeClr val="bg1"/>
                </a:solidFill>
              </a:rPr>
              <a:t>The 12-Step program is a mechanism to stay sober, to keep relapse triggers at bay instead of turning to chemicals to cope with negative emotions.  Some of the Steps are expressly concerned with the spirituality at the heart of the program: </a:t>
            </a:r>
            <a:r>
              <a:rPr lang="en-US" b="1" u="sng" dirty="0">
                <a:solidFill>
                  <a:schemeClr val="bg1"/>
                </a:solidFill>
                <a:hlinkClick r:id="rId3" tooltip="Step 2">
                  <a:extLst>
                    <a:ext uri="{A12FA001-AC4F-418D-AE19-62706E023703}">
                      <ahyp:hlinkClr xmlns:ahyp="http://schemas.microsoft.com/office/drawing/2018/hyperlinkcolor" val="tx"/>
                    </a:ext>
                  </a:extLst>
                </a:hlinkClick>
              </a:rPr>
              <a:t>Step 2</a:t>
            </a:r>
            <a:r>
              <a:rPr lang="en-US" b="1" dirty="0">
                <a:solidFill>
                  <a:schemeClr val="bg1"/>
                </a:solidFill>
              </a:rPr>
              <a:t> and </a:t>
            </a:r>
            <a:r>
              <a:rPr lang="en-US" b="1" u="sng" dirty="0">
                <a:solidFill>
                  <a:schemeClr val="bg1"/>
                </a:solidFill>
                <a:hlinkClick r:id="rId4" tooltip="Step 3">
                  <a:extLst>
                    <a:ext uri="{A12FA001-AC4F-418D-AE19-62706E023703}">
                      <ahyp:hlinkClr xmlns:ahyp="http://schemas.microsoft.com/office/drawing/2018/hyperlinkcolor" val="tx"/>
                    </a:ext>
                  </a:extLst>
                </a:hlinkClick>
              </a:rPr>
              <a:t>Step 3</a:t>
            </a:r>
            <a:r>
              <a:rPr lang="en-US" b="1" dirty="0">
                <a:solidFill>
                  <a:schemeClr val="bg1"/>
                </a:solidFill>
              </a:rPr>
              <a:t> call for a spiritual solution to addiction: that God (or the individual’s concept of a “Higher Power” — a source of strength one didn’t think one had that can be relied on for care and comfort) can restore addicts to sanity if they make a decision to turn their lives over to Him. In Steps </a:t>
            </a:r>
            <a:r>
              <a:rPr lang="en-US" b="1" u="sng" dirty="0">
                <a:solidFill>
                  <a:schemeClr val="bg1"/>
                </a:solidFill>
                <a:hlinkClick r:id="rId5" tooltip="Steps 6 and 7">
                  <a:extLst>
                    <a:ext uri="{A12FA001-AC4F-418D-AE19-62706E023703}">
                      <ahyp:hlinkClr xmlns:ahyp="http://schemas.microsoft.com/office/drawing/2018/hyperlinkcolor" val="tx"/>
                    </a:ext>
                  </a:extLst>
                </a:hlinkClick>
              </a:rPr>
              <a:t> 6 &amp; 7</a:t>
            </a:r>
            <a:r>
              <a:rPr lang="en-US" b="1" dirty="0">
                <a:solidFill>
                  <a:schemeClr val="bg1"/>
                </a:solidFill>
              </a:rPr>
              <a:t> members of the program ask their Higher Power to remove their character defects. </a:t>
            </a:r>
            <a:r>
              <a:rPr lang="en-US" b="1" u="sng" dirty="0">
                <a:solidFill>
                  <a:schemeClr val="bg1"/>
                </a:solidFill>
                <a:hlinkClick r:id="rId6" tooltip="Steps 10 and 11">
                  <a:extLst>
                    <a:ext uri="{A12FA001-AC4F-418D-AE19-62706E023703}">
                      <ahyp:hlinkClr xmlns:ahyp="http://schemas.microsoft.com/office/drawing/2018/hyperlinkcolor" val="tx"/>
                    </a:ext>
                  </a:extLst>
                </a:hlinkClick>
              </a:rPr>
              <a:t>Steps 10 and 11</a:t>
            </a:r>
            <a:r>
              <a:rPr lang="en-US" b="1" dirty="0">
                <a:solidFill>
                  <a:schemeClr val="bg1"/>
                </a:solidFill>
              </a:rPr>
              <a:t> call for prayer and meditation to deepen ones conscious contact with one’s Higher Power (Many people have problems with this concept. I sure did! </a:t>
            </a:r>
            <a:r>
              <a:rPr lang="en-US" b="1" u="sng" dirty="0">
                <a:solidFill>
                  <a:schemeClr val="bg1"/>
                </a:solidFill>
              </a:rPr>
              <a:t>What About “the God Thing? “Doubt a Spiritual Solution Works?</a:t>
            </a:r>
            <a:endParaRPr lang="en-CA" dirty="0">
              <a:solidFill>
                <a:schemeClr val="bg1"/>
              </a:solidFill>
            </a:endParaRPr>
          </a:p>
          <a:p>
            <a:endParaRPr lang="en-CA" dirty="0"/>
          </a:p>
        </p:txBody>
      </p:sp>
    </p:spTree>
    <p:extLst>
      <p:ext uri="{BB962C8B-B14F-4D97-AF65-F5344CB8AC3E}">
        <p14:creationId xmlns:p14="http://schemas.microsoft.com/office/powerpoint/2010/main" val="442643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CBADAA-E201-45D3-858F-9DDE53BA8625}"/>
              </a:ext>
            </a:extLst>
          </p:cNvPr>
          <p:cNvSpPr txBox="1"/>
          <p:nvPr/>
        </p:nvSpPr>
        <p:spPr>
          <a:xfrm>
            <a:off x="0" y="100668"/>
            <a:ext cx="12192000" cy="1754326"/>
          </a:xfrm>
          <a:prstGeom prst="rect">
            <a:avLst/>
          </a:prstGeom>
          <a:noFill/>
        </p:spPr>
        <p:txBody>
          <a:bodyPr wrap="square" rtlCol="0">
            <a:spAutoFit/>
          </a:bodyPr>
          <a:lstStyle/>
          <a:p>
            <a:pPr lvl="0"/>
            <a:r>
              <a:rPr lang="en-US" b="1" dirty="0">
                <a:solidFill>
                  <a:schemeClr val="bg1"/>
                </a:solidFill>
              </a:rPr>
              <a:t>The </a:t>
            </a:r>
            <a:r>
              <a:rPr lang="en-US" b="1" i="1" dirty="0">
                <a:solidFill>
                  <a:schemeClr val="bg1"/>
                </a:solidFill>
              </a:rPr>
              <a:t>exact</a:t>
            </a:r>
            <a:r>
              <a:rPr lang="en-US" b="1" dirty="0">
                <a:solidFill>
                  <a:schemeClr val="bg1"/>
                </a:solidFill>
              </a:rPr>
              <a:t> nature of our wrongs has been discovered along with the ways that they need to be changed.</a:t>
            </a:r>
            <a:endParaRPr lang="en-CA" b="1" dirty="0">
              <a:solidFill>
                <a:schemeClr val="bg1"/>
              </a:solidFill>
            </a:endParaRPr>
          </a:p>
          <a:p>
            <a:pPr lvl="0"/>
            <a:r>
              <a:rPr lang="en-US" b="1" dirty="0">
                <a:solidFill>
                  <a:schemeClr val="bg1"/>
                </a:solidFill>
              </a:rPr>
              <a:t>Once you have had the integrity to become honest with God, then becoming honest with yourself and another human being becomes much easier. Perhaps more than any other step in the process, Step 5 provides the chance to begin "growing up" spiritually. It gives the opportunity to unload the burdens of the past and be done with them.</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AD1D463F-8340-41D6-917C-3408ADF154F4}"/>
              </a:ext>
            </a:extLst>
          </p:cNvPr>
          <p:cNvSpPr txBox="1"/>
          <p:nvPr/>
        </p:nvSpPr>
        <p:spPr>
          <a:xfrm>
            <a:off x="0" y="1795244"/>
            <a:ext cx="12192000" cy="646331"/>
          </a:xfrm>
          <a:prstGeom prst="rect">
            <a:avLst/>
          </a:prstGeom>
          <a:noFill/>
        </p:spPr>
        <p:txBody>
          <a:bodyPr wrap="square" rtlCol="0">
            <a:spAutoFit/>
          </a:bodyPr>
          <a:lstStyle/>
          <a:p>
            <a:r>
              <a:rPr lang="en-US" b="1" u="sng" dirty="0">
                <a:solidFill>
                  <a:schemeClr val="bg1"/>
                </a:solidFill>
              </a:rPr>
              <a:t>Eliminating Pride and Overcoming Fear </a:t>
            </a:r>
            <a:endParaRPr lang="en-CA" u="sng" dirty="0">
              <a:solidFill>
                <a:schemeClr val="bg1"/>
              </a:solidFill>
            </a:endParaRPr>
          </a:p>
          <a:p>
            <a:endParaRPr lang="en-CA" dirty="0"/>
          </a:p>
        </p:txBody>
      </p:sp>
      <p:sp>
        <p:nvSpPr>
          <p:cNvPr id="4" name="TextBox 3">
            <a:extLst>
              <a:ext uri="{FF2B5EF4-FFF2-40B4-BE49-F238E27FC236}">
                <a16:creationId xmlns:a16="http://schemas.microsoft.com/office/drawing/2014/main" id="{0A0DCBF9-E2E2-45B6-87FE-D7B07EC71D25}"/>
              </a:ext>
            </a:extLst>
          </p:cNvPr>
          <p:cNvSpPr txBox="1"/>
          <p:nvPr/>
        </p:nvSpPr>
        <p:spPr>
          <a:xfrm>
            <a:off x="0" y="2541864"/>
            <a:ext cx="12192000" cy="1200329"/>
          </a:xfrm>
          <a:prstGeom prst="rect">
            <a:avLst/>
          </a:prstGeom>
          <a:noFill/>
        </p:spPr>
        <p:txBody>
          <a:bodyPr wrap="square" rtlCol="0">
            <a:spAutoFit/>
          </a:bodyPr>
          <a:lstStyle/>
          <a:p>
            <a:r>
              <a:rPr lang="en-US" b="1" dirty="0">
                <a:solidFill>
                  <a:schemeClr val="bg1"/>
                </a:solidFill>
              </a:rPr>
              <a:t>The purpose of Step 5 is not to feel shamed in the eyes of your sponsor or whoever listens to you during it. Instead, it is a time to get rid of the old garbage and the dark secrets we've been holding inside. Quite often, it was these things that kept us drinking or using.</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78FEBE77-BEF9-4A0F-A8F7-16CA2A6FE238}"/>
              </a:ext>
            </a:extLst>
          </p:cNvPr>
          <p:cNvSpPr txBox="1"/>
          <p:nvPr/>
        </p:nvSpPr>
        <p:spPr>
          <a:xfrm>
            <a:off x="0" y="3682767"/>
            <a:ext cx="12192000" cy="1200329"/>
          </a:xfrm>
          <a:prstGeom prst="rect">
            <a:avLst/>
          </a:prstGeom>
          <a:noFill/>
        </p:spPr>
        <p:txBody>
          <a:bodyPr wrap="square" rtlCol="0">
            <a:spAutoFit/>
          </a:bodyPr>
          <a:lstStyle/>
          <a:p>
            <a:r>
              <a:rPr lang="en-US" b="1" dirty="0">
                <a:solidFill>
                  <a:schemeClr val="bg1"/>
                </a:solidFill>
              </a:rPr>
              <a:t>When preparing for Step 5, many people describe a fear. It really can be a gut-wrenching process. Our pride wants us to feel like we're doing good and moving on from all that destructive behavior. Step 4 forces us to look back at all of that and Step 5 brings it out into the open, revealing everything.</a:t>
            </a:r>
            <a:endParaRPr lang="en-CA" b="1" dirty="0">
              <a:solidFill>
                <a:schemeClr val="bg1"/>
              </a:solidFill>
            </a:endParaRPr>
          </a:p>
          <a:p>
            <a:endParaRPr lang="en-CA" dirty="0"/>
          </a:p>
        </p:txBody>
      </p:sp>
      <p:sp>
        <p:nvSpPr>
          <p:cNvPr id="6" name="TextBox 5">
            <a:extLst>
              <a:ext uri="{FF2B5EF4-FFF2-40B4-BE49-F238E27FC236}">
                <a16:creationId xmlns:a16="http://schemas.microsoft.com/office/drawing/2014/main" id="{FAB5F20A-83BC-40BD-B649-D2C62DC60FB3}"/>
              </a:ext>
            </a:extLst>
          </p:cNvPr>
          <p:cNvSpPr txBox="1"/>
          <p:nvPr/>
        </p:nvSpPr>
        <p:spPr>
          <a:xfrm>
            <a:off x="0" y="5075339"/>
            <a:ext cx="12192000" cy="1200329"/>
          </a:xfrm>
          <a:prstGeom prst="rect">
            <a:avLst/>
          </a:prstGeom>
          <a:noFill/>
        </p:spPr>
        <p:txBody>
          <a:bodyPr wrap="square" rtlCol="0">
            <a:spAutoFit/>
          </a:bodyPr>
          <a:lstStyle/>
          <a:p>
            <a:r>
              <a:rPr lang="en-US" b="1" dirty="0">
                <a:solidFill>
                  <a:schemeClr val="bg1"/>
                </a:solidFill>
              </a:rPr>
              <a:t>There's also the fear that your listener will think less of you. However, you have to keep in mind that they've been right there, too. Who knows, they may have done worse things during their drinking and using days, but that doesn't matter. In Step 5, the focus is you and what you've done.</a:t>
            </a:r>
            <a:endParaRPr lang="en-CA" b="1" dirty="0">
              <a:solidFill>
                <a:schemeClr val="bg1"/>
              </a:solidFill>
            </a:endParaRPr>
          </a:p>
          <a:p>
            <a:endParaRPr lang="en-CA" dirty="0"/>
          </a:p>
        </p:txBody>
      </p:sp>
    </p:spTree>
    <p:extLst>
      <p:ext uri="{BB962C8B-B14F-4D97-AF65-F5344CB8AC3E}">
        <p14:creationId xmlns:p14="http://schemas.microsoft.com/office/powerpoint/2010/main" val="28616336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3129C0-FF21-49C9-8F14-49CCF2421463}"/>
              </a:ext>
            </a:extLst>
          </p:cNvPr>
          <p:cNvSpPr txBox="1"/>
          <p:nvPr/>
        </p:nvSpPr>
        <p:spPr>
          <a:xfrm>
            <a:off x="0" y="117446"/>
            <a:ext cx="12192000" cy="1200329"/>
          </a:xfrm>
          <a:prstGeom prst="rect">
            <a:avLst/>
          </a:prstGeom>
          <a:noFill/>
        </p:spPr>
        <p:txBody>
          <a:bodyPr wrap="square" rtlCol="0">
            <a:spAutoFit/>
          </a:bodyPr>
          <a:lstStyle/>
          <a:p>
            <a:r>
              <a:rPr lang="en-US" b="1" dirty="0">
                <a:solidFill>
                  <a:schemeClr val="bg1"/>
                </a:solidFill>
              </a:rPr>
              <a:t>If you have thoroughly taken your inventory in Step 4, then this is just an airing of those problems. Some people — quite a few, in fact — find that they need to step back and do a more thorough inventory and take Step 5 again.</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59A8FA65-AEC0-4D19-9367-F85D57342091}"/>
              </a:ext>
            </a:extLst>
          </p:cNvPr>
          <p:cNvSpPr txBox="1"/>
          <p:nvPr/>
        </p:nvSpPr>
        <p:spPr>
          <a:xfrm>
            <a:off x="0" y="1241571"/>
            <a:ext cx="12192000" cy="923330"/>
          </a:xfrm>
          <a:prstGeom prst="rect">
            <a:avLst/>
          </a:prstGeom>
          <a:noFill/>
        </p:spPr>
        <p:txBody>
          <a:bodyPr wrap="square" rtlCol="0">
            <a:spAutoFit/>
          </a:bodyPr>
          <a:lstStyle/>
          <a:p>
            <a:r>
              <a:rPr lang="en-US" b="1" dirty="0">
                <a:solidFill>
                  <a:schemeClr val="bg1"/>
                </a:solidFill>
              </a:rPr>
              <a:t>Don't worry, the second time is actually easier, especially if you're being </a:t>
            </a:r>
            <a:r>
              <a:rPr lang="en-US" b="1" i="1" dirty="0">
                <a:solidFill>
                  <a:schemeClr val="bg1"/>
                </a:solidFill>
              </a:rPr>
              <a:t>completely </a:t>
            </a:r>
            <a:r>
              <a:rPr lang="en-US" b="1" dirty="0">
                <a:solidFill>
                  <a:schemeClr val="bg1"/>
                </a:solidFill>
              </a:rPr>
              <a:t>honest this time. Honesty is not something alcoholics and addicts are entirely used to, so giving it a second go is common.</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F48C4D42-DACF-4BB5-B6D5-DCCBC1491076}"/>
              </a:ext>
            </a:extLst>
          </p:cNvPr>
          <p:cNvSpPr txBox="1"/>
          <p:nvPr/>
        </p:nvSpPr>
        <p:spPr>
          <a:xfrm>
            <a:off x="0" y="2164901"/>
            <a:ext cx="12192000" cy="646331"/>
          </a:xfrm>
          <a:prstGeom prst="rect">
            <a:avLst/>
          </a:prstGeom>
          <a:noFill/>
        </p:spPr>
        <p:txBody>
          <a:bodyPr wrap="square" rtlCol="0">
            <a:spAutoFit/>
          </a:bodyPr>
          <a:lstStyle/>
          <a:p>
            <a:r>
              <a:rPr lang="en-US" b="1" u="sng" dirty="0">
                <a:solidFill>
                  <a:schemeClr val="bg1"/>
                </a:solidFill>
              </a:rPr>
              <a:t>The Freedom Step 5 Gives Us </a:t>
            </a:r>
            <a:endParaRPr lang="en-CA" u="sng" dirty="0">
              <a:solidFill>
                <a:schemeClr val="bg1"/>
              </a:solidFill>
            </a:endParaRPr>
          </a:p>
          <a:p>
            <a:endParaRPr lang="en-CA" dirty="0"/>
          </a:p>
        </p:txBody>
      </p:sp>
      <p:sp>
        <p:nvSpPr>
          <p:cNvPr id="7" name="TextBox 6">
            <a:extLst>
              <a:ext uri="{FF2B5EF4-FFF2-40B4-BE49-F238E27FC236}">
                <a16:creationId xmlns:a16="http://schemas.microsoft.com/office/drawing/2014/main" id="{E87AD949-0F0F-41B1-B0ED-287E19FB2D02}"/>
              </a:ext>
            </a:extLst>
          </p:cNvPr>
          <p:cNvSpPr txBox="1"/>
          <p:nvPr/>
        </p:nvSpPr>
        <p:spPr>
          <a:xfrm>
            <a:off x="0" y="2684477"/>
            <a:ext cx="12192000" cy="923330"/>
          </a:xfrm>
          <a:prstGeom prst="rect">
            <a:avLst/>
          </a:prstGeom>
          <a:noFill/>
        </p:spPr>
        <p:txBody>
          <a:bodyPr wrap="square" rtlCol="0">
            <a:spAutoFit/>
          </a:bodyPr>
          <a:lstStyle/>
          <a:p>
            <a:pPr lvl="0"/>
            <a:r>
              <a:rPr lang="en-US" b="1" dirty="0">
                <a:solidFill>
                  <a:schemeClr val="bg1"/>
                </a:solidFill>
              </a:rPr>
              <a:t>Many </a:t>
            </a:r>
            <a:r>
              <a:rPr lang="en-US" b="1" u="sng" dirty="0">
                <a:solidFill>
                  <a:schemeClr val="bg1"/>
                </a:solidFill>
                <a:hlinkClick r:id="rId2">
                  <a:extLst>
                    <a:ext uri="{A12FA001-AC4F-418D-AE19-62706E023703}">
                      <ahyp:hlinkClr xmlns:ahyp="http://schemas.microsoft.com/office/drawing/2018/hyperlinkcolor" val="tx"/>
                    </a:ext>
                  </a:extLst>
                </a:hlinkClick>
              </a:rPr>
              <a:t>alcoholics</a:t>
            </a:r>
            <a:r>
              <a:rPr lang="en-US" b="1" dirty="0">
                <a:solidFill>
                  <a:schemeClr val="bg1"/>
                </a:solidFill>
              </a:rPr>
              <a:t> and </a:t>
            </a:r>
            <a:r>
              <a:rPr lang="en-US" b="1" u="sng" dirty="0">
                <a:solidFill>
                  <a:schemeClr val="bg1"/>
                </a:solidFill>
                <a:hlinkClick r:id="rId3">
                  <a:extLst>
                    <a:ext uri="{A12FA001-AC4F-418D-AE19-62706E023703}">
                      <ahyp:hlinkClr xmlns:ahyp="http://schemas.microsoft.com/office/drawing/2018/hyperlinkcolor" val="tx"/>
                    </a:ext>
                  </a:extLst>
                </a:hlinkClick>
              </a:rPr>
              <a:t>addicts</a:t>
            </a:r>
            <a:r>
              <a:rPr lang="en-US" b="1" dirty="0">
                <a:solidFill>
                  <a:schemeClr val="bg1"/>
                </a:solidFill>
              </a:rPr>
              <a:t> feel a great freedom after doing Step 5. It's a relief to get all that baggage you've been lugging around out in the open. This is a chance to clear the air internally and there's a great relief when you finally vocalize everything.</a:t>
            </a:r>
            <a:endParaRPr lang="en-CA" b="1" dirty="0">
              <a:solidFill>
                <a:schemeClr val="bg1"/>
              </a:solidFill>
            </a:endParaRPr>
          </a:p>
        </p:txBody>
      </p:sp>
      <p:sp>
        <p:nvSpPr>
          <p:cNvPr id="8" name="TextBox 7">
            <a:extLst>
              <a:ext uri="{FF2B5EF4-FFF2-40B4-BE49-F238E27FC236}">
                <a16:creationId xmlns:a16="http://schemas.microsoft.com/office/drawing/2014/main" id="{37172D8D-B631-4FA0-BB6D-6A7C3D67F00B}"/>
              </a:ext>
            </a:extLst>
          </p:cNvPr>
          <p:cNvSpPr txBox="1"/>
          <p:nvPr/>
        </p:nvSpPr>
        <p:spPr>
          <a:xfrm>
            <a:off x="0" y="3724712"/>
            <a:ext cx="12192000" cy="1200329"/>
          </a:xfrm>
          <a:prstGeom prst="rect">
            <a:avLst/>
          </a:prstGeom>
          <a:noFill/>
        </p:spPr>
        <p:txBody>
          <a:bodyPr wrap="square" rtlCol="0">
            <a:spAutoFit/>
          </a:bodyPr>
          <a:lstStyle/>
          <a:p>
            <a:r>
              <a:rPr lang="en-US" b="1" dirty="0">
                <a:solidFill>
                  <a:schemeClr val="bg1"/>
                </a:solidFill>
              </a:rPr>
              <a:t>Step 5 is also an opportunity to get to the root cause of your addiction. While it's easy to give it titles like envy, jealousy, anger, or whatever, many people find that it's really fear. It may be different for you, of course, but the point is that this step and Step 4 give you the insight to discover exactly what that is.</a:t>
            </a:r>
            <a:endParaRPr lang="en-CA" b="1" dirty="0">
              <a:solidFill>
                <a:schemeClr val="bg1"/>
              </a:solidFill>
            </a:endParaRPr>
          </a:p>
          <a:p>
            <a:endParaRPr lang="en-CA" dirty="0"/>
          </a:p>
        </p:txBody>
      </p:sp>
      <p:sp>
        <p:nvSpPr>
          <p:cNvPr id="9" name="TextBox 8">
            <a:extLst>
              <a:ext uri="{FF2B5EF4-FFF2-40B4-BE49-F238E27FC236}">
                <a16:creationId xmlns:a16="http://schemas.microsoft.com/office/drawing/2014/main" id="{3C5FD9EE-2384-4AAB-BC8C-E31C2378FFF0}"/>
              </a:ext>
            </a:extLst>
          </p:cNvPr>
          <p:cNvSpPr txBox="1"/>
          <p:nvPr/>
        </p:nvSpPr>
        <p:spPr>
          <a:xfrm>
            <a:off x="0" y="4925041"/>
            <a:ext cx="12192000" cy="1477328"/>
          </a:xfrm>
          <a:prstGeom prst="rect">
            <a:avLst/>
          </a:prstGeom>
          <a:noFill/>
        </p:spPr>
        <p:txBody>
          <a:bodyPr wrap="square" rtlCol="0">
            <a:spAutoFit/>
          </a:bodyPr>
          <a:lstStyle/>
          <a:p>
            <a:pPr lvl="0"/>
            <a:r>
              <a:rPr lang="en-US" b="1" dirty="0">
                <a:solidFill>
                  <a:schemeClr val="bg1"/>
                </a:solidFill>
              </a:rPr>
              <a:t>Rather than looking at Step 5 as a fearful experience, think about how clear your conscience will be once it's done. Many people call it "freedom" and say they experience a peace and calm they haven't felt in years.</a:t>
            </a:r>
            <a:endParaRPr lang="en-CA" b="1" dirty="0">
              <a:solidFill>
                <a:schemeClr val="bg1"/>
              </a:solidFill>
            </a:endParaRPr>
          </a:p>
          <a:p>
            <a:pPr lvl="0"/>
            <a:r>
              <a:rPr lang="en-US" b="1" dirty="0">
                <a:solidFill>
                  <a:schemeClr val="bg1"/>
                </a:solidFill>
              </a:rPr>
              <a:t>This truly is one of the key steps in recovery, which is why it's the hardest. Yet, it's often seen as the beginning of an entirely new life.</a:t>
            </a:r>
            <a:endParaRPr lang="en-CA" b="1" dirty="0">
              <a:solidFill>
                <a:schemeClr val="bg1"/>
              </a:solidFill>
            </a:endParaRPr>
          </a:p>
          <a:p>
            <a:endParaRPr lang="en-CA" dirty="0"/>
          </a:p>
        </p:txBody>
      </p:sp>
    </p:spTree>
    <p:extLst>
      <p:ext uri="{BB962C8B-B14F-4D97-AF65-F5344CB8AC3E}">
        <p14:creationId xmlns:p14="http://schemas.microsoft.com/office/powerpoint/2010/main" val="3511103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6C9D2F-3802-4D1A-A947-30086F991BF5}"/>
              </a:ext>
            </a:extLst>
          </p:cNvPr>
          <p:cNvSpPr txBox="1"/>
          <p:nvPr/>
        </p:nvSpPr>
        <p:spPr>
          <a:xfrm>
            <a:off x="0" y="92279"/>
            <a:ext cx="12192000" cy="1600438"/>
          </a:xfrm>
          <a:prstGeom prst="rect">
            <a:avLst/>
          </a:prstGeom>
          <a:noFill/>
        </p:spPr>
        <p:txBody>
          <a:bodyPr wrap="square" rtlCol="0">
            <a:spAutoFit/>
          </a:bodyPr>
          <a:lstStyle/>
          <a:p>
            <a:pPr lvl="0"/>
            <a:r>
              <a:rPr lang="en-US" sz="4000" b="1" dirty="0">
                <a:solidFill>
                  <a:schemeClr val="bg1"/>
                </a:solidFill>
              </a:rPr>
              <a:t>Step 6: "Were entirely ready to have God remove all these defects of character."</a:t>
            </a:r>
            <a:endParaRPr lang="en-CA" sz="4000" b="1" dirty="0">
              <a:solidFill>
                <a:schemeClr val="bg1"/>
              </a:solidFill>
            </a:endParaRPr>
          </a:p>
          <a:p>
            <a:endParaRPr lang="en-CA" dirty="0"/>
          </a:p>
        </p:txBody>
      </p:sp>
      <p:sp>
        <p:nvSpPr>
          <p:cNvPr id="3" name="TextBox 2">
            <a:extLst>
              <a:ext uri="{FF2B5EF4-FFF2-40B4-BE49-F238E27FC236}">
                <a16:creationId xmlns:a16="http://schemas.microsoft.com/office/drawing/2014/main" id="{E66CA8BC-824F-4D57-AC45-3C503BA57CF0}"/>
              </a:ext>
            </a:extLst>
          </p:cNvPr>
          <p:cNvSpPr txBox="1"/>
          <p:nvPr/>
        </p:nvSpPr>
        <p:spPr>
          <a:xfrm>
            <a:off x="0" y="2147243"/>
            <a:ext cx="12192000" cy="1477328"/>
          </a:xfrm>
          <a:prstGeom prst="rect">
            <a:avLst/>
          </a:prstGeom>
          <a:noFill/>
        </p:spPr>
        <p:txBody>
          <a:bodyPr wrap="square" rtlCol="0">
            <a:spAutoFit/>
          </a:bodyPr>
          <a:lstStyle/>
          <a:p>
            <a:r>
              <a:rPr lang="en-US" b="1" dirty="0">
                <a:solidFill>
                  <a:schemeClr val="bg1"/>
                </a:solidFill>
              </a:rPr>
              <a:t>The key to Step 6 is acceptance—accepting character defects exactly as they are and the willingness to let them go. After identifying shortcomings and admitting to them by working Steps 4 and 5, the next step forces members of 12-step recovery groups to ask themselves if they are really willing to give up some of those faults. After all, some of them have been around so long, they are like old friends. They have been comfortable.</a:t>
            </a:r>
            <a:endParaRPr lang="en-CA" b="1" dirty="0">
              <a:solidFill>
                <a:schemeClr val="bg1"/>
              </a:solidFill>
            </a:endParaRPr>
          </a:p>
        </p:txBody>
      </p:sp>
      <p:sp>
        <p:nvSpPr>
          <p:cNvPr id="4" name="TextBox 3">
            <a:extLst>
              <a:ext uri="{FF2B5EF4-FFF2-40B4-BE49-F238E27FC236}">
                <a16:creationId xmlns:a16="http://schemas.microsoft.com/office/drawing/2014/main" id="{11AFC248-9B18-48FD-B85E-C0114E541CEE}"/>
              </a:ext>
            </a:extLst>
          </p:cNvPr>
          <p:cNvSpPr txBox="1"/>
          <p:nvPr/>
        </p:nvSpPr>
        <p:spPr>
          <a:xfrm>
            <a:off x="0" y="4440488"/>
            <a:ext cx="12192000" cy="1477328"/>
          </a:xfrm>
          <a:prstGeom prst="rect">
            <a:avLst/>
          </a:prstGeom>
          <a:noFill/>
        </p:spPr>
        <p:txBody>
          <a:bodyPr wrap="square" rtlCol="0">
            <a:spAutoFit/>
          </a:bodyPr>
          <a:lstStyle/>
          <a:p>
            <a:r>
              <a:rPr lang="en-US" b="1" dirty="0">
                <a:solidFill>
                  <a:schemeClr val="bg1"/>
                </a:solidFill>
              </a:rPr>
              <a:t>But if the previous steps have been done thoroughly and honestly, many times facing the truth can bring a measure of guilt, which is a great motivation to become "entirely ready" to have those shortcomings removed. As with all the steps, the ability to become ready comes from a higher power, a power greater than yourself.</a:t>
            </a:r>
            <a:endParaRPr lang="en-CA" b="1" dirty="0">
              <a:solidFill>
                <a:schemeClr val="bg1"/>
              </a:solidFill>
            </a:endParaRPr>
          </a:p>
          <a:p>
            <a:endParaRPr lang="en-CA" dirty="0"/>
          </a:p>
        </p:txBody>
      </p:sp>
    </p:spTree>
    <p:extLst>
      <p:ext uri="{BB962C8B-B14F-4D97-AF65-F5344CB8AC3E}">
        <p14:creationId xmlns:p14="http://schemas.microsoft.com/office/powerpoint/2010/main" val="7993944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51409-DF8A-4A9B-8DD7-9A49CBA5C9AF}"/>
              </a:ext>
            </a:extLst>
          </p:cNvPr>
          <p:cNvSpPr txBox="1"/>
          <p:nvPr/>
        </p:nvSpPr>
        <p:spPr>
          <a:xfrm>
            <a:off x="0" y="0"/>
            <a:ext cx="12192000" cy="738664"/>
          </a:xfrm>
          <a:prstGeom prst="rect">
            <a:avLst/>
          </a:prstGeom>
          <a:noFill/>
        </p:spPr>
        <p:txBody>
          <a:bodyPr wrap="square" rtlCol="0">
            <a:spAutoFit/>
          </a:bodyPr>
          <a:lstStyle/>
          <a:p>
            <a:pPr algn="ctr"/>
            <a:r>
              <a:rPr lang="en-US" sz="2400" b="1" u="sng" dirty="0">
                <a:solidFill>
                  <a:schemeClr val="bg1"/>
                </a:solidFill>
              </a:rPr>
              <a:t>How Step 6 Relates to Alcoholism </a:t>
            </a:r>
            <a:endParaRPr lang="en-CA" sz="2400" b="1" u="sng" dirty="0">
              <a:solidFill>
                <a:schemeClr val="bg1"/>
              </a:solidFill>
            </a:endParaRPr>
          </a:p>
          <a:p>
            <a:endParaRPr lang="en-CA" dirty="0"/>
          </a:p>
        </p:txBody>
      </p:sp>
      <p:sp>
        <p:nvSpPr>
          <p:cNvPr id="3" name="TextBox 2">
            <a:extLst>
              <a:ext uri="{FF2B5EF4-FFF2-40B4-BE49-F238E27FC236}">
                <a16:creationId xmlns:a16="http://schemas.microsoft.com/office/drawing/2014/main" id="{F9A49E5A-4668-4DAC-8528-5C807F84BA2C}"/>
              </a:ext>
            </a:extLst>
          </p:cNvPr>
          <p:cNvSpPr txBox="1"/>
          <p:nvPr/>
        </p:nvSpPr>
        <p:spPr>
          <a:xfrm>
            <a:off x="0" y="646545"/>
            <a:ext cx="12192000" cy="2585323"/>
          </a:xfrm>
          <a:prstGeom prst="rect">
            <a:avLst/>
          </a:prstGeom>
          <a:noFill/>
        </p:spPr>
        <p:txBody>
          <a:bodyPr wrap="square" rtlCol="0">
            <a:spAutoFit/>
          </a:bodyPr>
          <a:lstStyle/>
          <a:p>
            <a:pPr lvl="0"/>
            <a:r>
              <a:rPr lang="en-US" b="1" dirty="0">
                <a:solidFill>
                  <a:schemeClr val="bg1"/>
                </a:solidFill>
              </a:rPr>
              <a:t>The idea behind this phase of 12-step recovery—steps 4 through 7—is to address some of the personal issues, </a:t>
            </a:r>
            <a:r>
              <a:rPr lang="en-US" b="1" u="sng" dirty="0">
                <a:solidFill>
                  <a:schemeClr val="bg1"/>
                </a:solidFill>
                <a:hlinkClick r:id="rId2">
                  <a:extLst>
                    <a:ext uri="{A12FA001-AC4F-418D-AE19-62706E023703}">
                      <ahyp:hlinkClr xmlns:ahyp="http://schemas.microsoft.com/office/drawing/2018/hyperlinkcolor" val="tx"/>
                    </a:ext>
                  </a:extLst>
                </a:hlinkClick>
              </a:rPr>
              <a:t>shortcomings and character defects</a:t>
            </a:r>
            <a:r>
              <a:rPr lang="en-US" b="1" dirty="0">
                <a:solidFill>
                  <a:schemeClr val="bg1"/>
                </a:solidFill>
              </a:rPr>
              <a:t> that may have been a factor in your decision to begin drinking in the first place.</a:t>
            </a:r>
          </a:p>
          <a:p>
            <a:pPr lvl="0"/>
            <a:endParaRPr lang="en-CA" b="1" dirty="0">
              <a:solidFill>
                <a:schemeClr val="bg1"/>
              </a:solidFill>
            </a:endParaRPr>
          </a:p>
          <a:p>
            <a:pPr lvl="0"/>
            <a:r>
              <a:rPr lang="en-US" b="1" dirty="0">
                <a:solidFill>
                  <a:schemeClr val="bg1"/>
                </a:solidFill>
              </a:rPr>
              <a:t>If you simply stop drinking and do not address some of these other issues, they could cause you to get into situations that may cause you to </a:t>
            </a:r>
            <a:r>
              <a:rPr lang="en-US" b="1" u="sng" dirty="0">
                <a:solidFill>
                  <a:schemeClr val="bg1"/>
                </a:solidFill>
                <a:hlinkClick r:id="rId3">
                  <a:extLst>
                    <a:ext uri="{A12FA001-AC4F-418D-AE19-62706E023703}">
                      <ahyp:hlinkClr xmlns:ahyp="http://schemas.microsoft.com/office/drawing/2018/hyperlinkcolor" val="tx"/>
                    </a:ext>
                  </a:extLst>
                </a:hlinkClick>
              </a:rPr>
              <a:t>relapse</a:t>
            </a:r>
            <a:r>
              <a:rPr lang="en-US" b="1" dirty="0">
                <a:solidFill>
                  <a:schemeClr val="bg1"/>
                </a:solidFill>
              </a:rPr>
              <a:t>. For example, if the way you express anger or the way you handle rejection is a problem for others around you, you could end up ruining a relationship and that could cause you to pick up a drink again.</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20964F72-1018-467E-9288-06D529A2B02B}"/>
              </a:ext>
            </a:extLst>
          </p:cNvPr>
          <p:cNvSpPr txBox="1"/>
          <p:nvPr/>
        </p:nvSpPr>
        <p:spPr>
          <a:xfrm>
            <a:off x="0" y="3164468"/>
            <a:ext cx="12192000" cy="923330"/>
          </a:xfrm>
          <a:prstGeom prst="rect">
            <a:avLst/>
          </a:prstGeom>
          <a:noFill/>
        </p:spPr>
        <p:txBody>
          <a:bodyPr wrap="square" rtlCol="0">
            <a:spAutoFit/>
          </a:bodyPr>
          <a:lstStyle/>
          <a:p>
            <a:r>
              <a:rPr lang="en-US" b="1" dirty="0">
                <a:solidFill>
                  <a:schemeClr val="bg1"/>
                </a:solidFill>
              </a:rPr>
              <a:t>Furthermore, if you quit drinking "only" and you don't address your other issues, you could end up what some call a "</a:t>
            </a:r>
            <a:r>
              <a:rPr lang="en-US" b="1" u="sng" dirty="0">
                <a:solidFill>
                  <a:schemeClr val="bg1"/>
                </a:solidFill>
                <a:hlinkClick r:id="rId4">
                  <a:extLst>
                    <a:ext uri="{A12FA001-AC4F-418D-AE19-62706E023703}">
                      <ahyp:hlinkClr xmlns:ahyp="http://schemas.microsoft.com/office/drawing/2018/hyperlinkcolor" val="tx"/>
                    </a:ext>
                  </a:extLst>
                </a:hlinkClick>
              </a:rPr>
              <a:t>dry drunk</a:t>
            </a:r>
            <a:r>
              <a:rPr lang="en-US" b="1" dirty="0">
                <a:solidFill>
                  <a:schemeClr val="bg1"/>
                </a:solidFill>
              </a:rPr>
              <a:t>," and end up bitter and resentful. In which case, you may be sober, but very unhappy.</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CAFD5AAF-6744-4B0E-9F81-D731DE02988E}"/>
              </a:ext>
            </a:extLst>
          </p:cNvPr>
          <p:cNvSpPr txBox="1"/>
          <p:nvPr/>
        </p:nvSpPr>
        <p:spPr>
          <a:xfrm>
            <a:off x="0" y="4087798"/>
            <a:ext cx="12192000" cy="2031325"/>
          </a:xfrm>
          <a:prstGeom prst="rect">
            <a:avLst/>
          </a:prstGeom>
          <a:noFill/>
        </p:spPr>
        <p:txBody>
          <a:bodyPr wrap="square" rtlCol="0">
            <a:spAutoFit/>
          </a:bodyPr>
          <a:lstStyle/>
          <a:p>
            <a:r>
              <a:rPr lang="en-US" b="1" u="sng" dirty="0">
                <a:solidFill>
                  <a:schemeClr val="bg1"/>
                </a:solidFill>
              </a:rPr>
              <a:t>Easy to Repeat Old Behaviors </a:t>
            </a:r>
            <a:r>
              <a:rPr lang="en-US" b="1" dirty="0">
                <a:solidFill>
                  <a:schemeClr val="bg1"/>
                </a:solidFill>
              </a:rPr>
              <a:t>- There is a saying around the 12-step rooms that you can get a horse thief sober, but you still have a horse thief. Or another one, "you can take the rum out of the fruitcake, but you still have a fruitcake." What that means is, if all you do is stop drinking and you don't change some of your other behaviors, then it will be easier to slip back into your old habits, including going to the bar to drown your sorrows.</a:t>
            </a:r>
            <a:endParaRPr lang="en-CA" b="1" dirty="0">
              <a:solidFill>
                <a:schemeClr val="bg1"/>
              </a:solidFill>
            </a:endParaRPr>
          </a:p>
          <a:p>
            <a:r>
              <a:rPr lang="en-US" b="1" dirty="0">
                <a:solidFill>
                  <a:schemeClr val="bg1"/>
                </a:solidFill>
              </a:rPr>
              <a:t> </a:t>
            </a:r>
            <a:endParaRPr lang="en-CA" b="1" dirty="0">
              <a:solidFill>
                <a:schemeClr val="bg1"/>
              </a:solidFill>
            </a:endParaRPr>
          </a:p>
          <a:p>
            <a:endParaRPr lang="en-CA" dirty="0"/>
          </a:p>
        </p:txBody>
      </p:sp>
    </p:spTree>
    <p:extLst>
      <p:ext uri="{BB962C8B-B14F-4D97-AF65-F5344CB8AC3E}">
        <p14:creationId xmlns:p14="http://schemas.microsoft.com/office/powerpoint/2010/main" val="41756914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17FF0-3C0F-42C7-BEFF-6BD5945EBF31}"/>
              </a:ext>
            </a:extLst>
          </p:cNvPr>
          <p:cNvSpPr txBox="1"/>
          <p:nvPr/>
        </p:nvSpPr>
        <p:spPr>
          <a:xfrm>
            <a:off x="0" y="0"/>
            <a:ext cx="12192000" cy="1200329"/>
          </a:xfrm>
          <a:prstGeom prst="rect">
            <a:avLst/>
          </a:prstGeom>
          <a:noFill/>
        </p:spPr>
        <p:txBody>
          <a:bodyPr wrap="square" rtlCol="0">
            <a:spAutoFit/>
          </a:bodyPr>
          <a:lstStyle/>
          <a:p>
            <a:r>
              <a:rPr lang="en-US" b="1" dirty="0">
                <a:solidFill>
                  <a:schemeClr val="bg1"/>
                </a:solidFill>
              </a:rPr>
              <a:t>That is why Steps 4 through 7 are in the middle of the 12 steps. If you don't admit you have shortcomings and take steps to address those issues, then a spiritual awakening may never come. It's all about being honest with yourself and those around you.</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8D29FC27-6DA1-4ED8-AE2B-115007641BFF}"/>
              </a:ext>
            </a:extLst>
          </p:cNvPr>
          <p:cNvSpPr txBox="1"/>
          <p:nvPr/>
        </p:nvSpPr>
        <p:spPr>
          <a:xfrm>
            <a:off x="0" y="1006764"/>
            <a:ext cx="12192000" cy="923330"/>
          </a:xfrm>
          <a:prstGeom prst="rect">
            <a:avLst/>
          </a:prstGeom>
          <a:noFill/>
        </p:spPr>
        <p:txBody>
          <a:bodyPr wrap="square" rtlCol="0">
            <a:spAutoFit/>
          </a:bodyPr>
          <a:lstStyle/>
          <a:p>
            <a:r>
              <a:rPr lang="en-US" b="1" dirty="0">
                <a:solidFill>
                  <a:schemeClr val="bg1"/>
                </a:solidFill>
              </a:rPr>
              <a:t>Identifying your shortcomings and admitting them is not the end of the process. Becoming "entirely ready" to do something about them is a key to the solution.</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3DC52863-F07B-40BE-B989-48249CF32CD4}"/>
              </a:ext>
            </a:extLst>
          </p:cNvPr>
          <p:cNvSpPr txBox="1"/>
          <p:nvPr/>
        </p:nvSpPr>
        <p:spPr>
          <a:xfrm>
            <a:off x="0" y="1930094"/>
            <a:ext cx="12192000" cy="1200329"/>
          </a:xfrm>
          <a:prstGeom prst="rect">
            <a:avLst/>
          </a:prstGeom>
          <a:noFill/>
        </p:spPr>
        <p:txBody>
          <a:bodyPr wrap="square" rtlCol="0">
            <a:spAutoFit/>
          </a:bodyPr>
          <a:lstStyle/>
          <a:p>
            <a:pPr lvl="0"/>
            <a:r>
              <a:rPr lang="en-US" b="1" dirty="0">
                <a:solidFill>
                  <a:schemeClr val="bg1"/>
                </a:solidFill>
              </a:rPr>
              <a:t>Getting Humble - Working step 6 is simply working the first five steps, and then getting humble. This is not easy for many alcoholics. Working the first five steps seems grueling at first, but they manage to do it. Then the "humble" part steps in.</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1B4233BC-B593-4F95-9992-839A0B42F24C}"/>
              </a:ext>
            </a:extLst>
          </p:cNvPr>
          <p:cNvSpPr txBox="1"/>
          <p:nvPr/>
        </p:nvSpPr>
        <p:spPr>
          <a:xfrm>
            <a:off x="0" y="3130423"/>
            <a:ext cx="12192000" cy="1200329"/>
          </a:xfrm>
          <a:prstGeom prst="rect">
            <a:avLst/>
          </a:prstGeom>
          <a:noFill/>
        </p:spPr>
        <p:txBody>
          <a:bodyPr wrap="square" rtlCol="0">
            <a:spAutoFit/>
          </a:bodyPr>
          <a:lstStyle/>
          <a:p>
            <a:r>
              <a:rPr lang="en-US" b="1" dirty="0">
                <a:solidFill>
                  <a:schemeClr val="bg1"/>
                </a:solidFill>
              </a:rPr>
              <a:t>How do you get humble? If the messages of the first five steps sink in, you find humility. If the message somehow escaped you, go back and work them again, find out what you did wrong, and then try this step again.</a:t>
            </a:r>
            <a:endParaRPr lang="en-CA" dirty="0">
              <a:solidFill>
                <a:schemeClr val="bg1"/>
              </a:solidFill>
            </a:endParaRPr>
          </a:p>
          <a:p>
            <a:endParaRPr lang="en-CA" dirty="0"/>
          </a:p>
        </p:txBody>
      </p:sp>
      <p:sp>
        <p:nvSpPr>
          <p:cNvPr id="6" name="TextBox 5">
            <a:extLst>
              <a:ext uri="{FF2B5EF4-FFF2-40B4-BE49-F238E27FC236}">
                <a16:creationId xmlns:a16="http://schemas.microsoft.com/office/drawing/2014/main" id="{C68487D2-268D-4215-9BA2-8DF4336E8CC0}"/>
              </a:ext>
            </a:extLst>
          </p:cNvPr>
          <p:cNvSpPr txBox="1"/>
          <p:nvPr/>
        </p:nvSpPr>
        <p:spPr>
          <a:xfrm>
            <a:off x="0" y="4330752"/>
            <a:ext cx="12192000" cy="1754326"/>
          </a:xfrm>
          <a:prstGeom prst="rect">
            <a:avLst/>
          </a:prstGeom>
          <a:noFill/>
        </p:spPr>
        <p:txBody>
          <a:bodyPr wrap="square" rtlCol="0">
            <a:spAutoFit/>
          </a:bodyPr>
          <a:lstStyle/>
          <a:p>
            <a:r>
              <a:rPr lang="en-US" b="1" dirty="0">
                <a:solidFill>
                  <a:schemeClr val="bg1"/>
                </a:solidFill>
              </a:rPr>
              <a:t>Some AA members relate how they often had hurt friends, family, and employers, but rationalized their behavior and blamed the one who was injured. In working the steps and accepting responsibility for the consequences of their actions and omissions they felt shame and remorse. They turned to their higher power in prayer in deep humility to remove their defects. Then they could take the road to redemption by </a:t>
            </a:r>
            <a:r>
              <a:rPr lang="en-US" b="1" u="sng" dirty="0">
                <a:solidFill>
                  <a:schemeClr val="bg1"/>
                </a:solidFill>
                <a:hlinkClick r:id="rId2">
                  <a:extLst>
                    <a:ext uri="{A12FA001-AC4F-418D-AE19-62706E023703}">
                      <ahyp:hlinkClr xmlns:ahyp="http://schemas.microsoft.com/office/drawing/2018/hyperlinkcolor" val="tx"/>
                    </a:ext>
                  </a:extLst>
                </a:hlinkClick>
              </a:rPr>
              <a:t>making amends</a:t>
            </a:r>
            <a:r>
              <a:rPr lang="en-US" b="1" dirty="0">
                <a:solidFill>
                  <a:schemeClr val="bg1"/>
                </a:solidFill>
              </a:rPr>
              <a:t>.</a:t>
            </a:r>
            <a:endParaRPr lang="en-CA" b="1" dirty="0">
              <a:solidFill>
                <a:schemeClr val="bg1"/>
              </a:solidFill>
            </a:endParaRPr>
          </a:p>
          <a:p>
            <a:endParaRPr lang="en-CA" dirty="0"/>
          </a:p>
        </p:txBody>
      </p:sp>
    </p:spTree>
    <p:extLst>
      <p:ext uri="{BB962C8B-B14F-4D97-AF65-F5344CB8AC3E}">
        <p14:creationId xmlns:p14="http://schemas.microsoft.com/office/powerpoint/2010/main" val="31206460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EDD0D6-A5DB-4FB6-A949-75C720396C8C}"/>
              </a:ext>
            </a:extLst>
          </p:cNvPr>
          <p:cNvSpPr txBox="1"/>
          <p:nvPr/>
        </p:nvSpPr>
        <p:spPr>
          <a:xfrm>
            <a:off x="0" y="0"/>
            <a:ext cx="12192000" cy="1323439"/>
          </a:xfrm>
          <a:prstGeom prst="rect">
            <a:avLst/>
          </a:prstGeom>
          <a:noFill/>
        </p:spPr>
        <p:txBody>
          <a:bodyPr wrap="square" rtlCol="0">
            <a:spAutoFit/>
          </a:bodyPr>
          <a:lstStyle/>
          <a:p>
            <a:r>
              <a:rPr lang="en-US" sz="4000" b="1" dirty="0">
                <a:solidFill>
                  <a:schemeClr val="bg1"/>
                </a:solidFill>
              </a:rPr>
              <a:t>Step 7: Humbly asked Him to remove our shortcomings</a:t>
            </a:r>
            <a:endParaRPr lang="en-CA" sz="4000" dirty="0">
              <a:solidFill>
                <a:schemeClr val="bg1"/>
              </a:solidFill>
            </a:endParaRPr>
          </a:p>
        </p:txBody>
      </p:sp>
      <p:sp>
        <p:nvSpPr>
          <p:cNvPr id="3" name="TextBox 2">
            <a:extLst>
              <a:ext uri="{FF2B5EF4-FFF2-40B4-BE49-F238E27FC236}">
                <a16:creationId xmlns:a16="http://schemas.microsoft.com/office/drawing/2014/main" id="{63AEF900-C8A1-422F-AFF9-24089D88B99B}"/>
              </a:ext>
            </a:extLst>
          </p:cNvPr>
          <p:cNvSpPr txBox="1"/>
          <p:nvPr/>
        </p:nvSpPr>
        <p:spPr>
          <a:xfrm>
            <a:off x="0" y="2367171"/>
            <a:ext cx="12192000" cy="2123658"/>
          </a:xfrm>
          <a:prstGeom prst="rect">
            <a:avLst/>
          </a:prstGeom>
          <a:noFill/>
        </p:spPr>
        <p:txBody>
          <a:bodyPr wrap="square" rtlCol="0">
            <a:spAutoFit/>
          </a:bodyPr>
          <a:lstStyle/>
          <a:p>
            <a:r>
              <a:rPr lang="en-US" sz="2400" b="1" dirty="0">
                <a:solidFill>
                  <a:schemeClr val="bg1"/>
                </a:solidFill>
              </a:rPr>
              <a:t>The spiritual focus of Step 7 is humility, asking a higher power to do something that cannot be done by self-will or mere determination. Making a list of those harmed before coming into recovery may sound simple. It's becoming willing to actually make those amends is the difficult part.</a:t>
            </a:r>
            <a:endParaRPr lang="en-CA" sz="2400" b="1" dirty="0">
              <a:solidFill>
                <a:schemeClr val="bg1"/>
              </a:solidFill>
            </a:endParaRPr>
          </a:p>
          <a:p>
            <a:endParaRPr lang="en-CA" b="1" dirty="0">
              <a:solidFill>
                <a:schemeClr val="bg1"/>
              </a:solidFill>
            </a:endParaRPr>
          </a:p>
          <a:p>
            <a:endParaRPr lang="en-CA" dirty="0"/>
          </a:p>
        </p:txBody>
      </p:sp>
    </p:spTree>
    <p:extLst>
      <p:ext uri="{BB962C8B-B14F-4D97-AF65-F5344CB8AC3E}">
        <p14:creationId xmlns:p14="http://schemas.microsoft.com/office/powerpoint/2010/main" val="1371116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C1BD81-6951-4E98-AB46-FB29A7F3FCCC}"/>
              </a:ext>
            </a:extLst>
          </p:cNvPr>
          <p:cNvSpPr txBox="1"/>
          <p:nvPr/>
        </p:nvSpPr>
        <p:spPr>
          <a:xfrm>
            <a:off x="0" y="0"/>
            <a:ext cx="12192000" cy="2215991"/>
          </a:xfrm>
          <a:prstGeom prst="rect">
            <a:avLst/>
          </a:prstGeom>
          <a:noFill/>
        </p:spPr>
        <p:txBody>
          <a:bodyPr wrap="square" rtlCol="0">
            <a:spAutoFit/>
          </a:bodyPr>
          <a:lstStyle/>
          <a:p>
            <a:r>
              <a:rPr lang="en-US" sz="4000" b="1" dirty="0">
                <a:solidFill>
                  <a:schemeClr val="bg1"/>
                </a:solidFill>
              </a:rPr>
              <a:t>Step 8:  Made a list of all persons we had harmed, and became willing to make amends to them all.</a:t>
            </a:r>
            <a:endParaRPr lang="en-CA" sz="4000" b="1" dirty="0">
              <a:solidFill>
                <a:schemeClr val="bg1"/>
              </a:solidFill>
            </a:endParaRPr>
          </a:p>
          <a:p>
            <a:endParaRPr lang="en-CA" dirty="0"/>
          </a:p>
        </p:txBody>
      </p:sp>
      <p:sp>
        <p:nvSpPr>
          <p:cNvPr id="3" name="TextBox 2">
            <a:extLst>
              <a:ext uri="{FF2B5EF4-FFF2-40B4-BE49-F238E27FC236}">
                <a16:creationId xmlns:a16="http://schemas.microsoft.com/office/drawing/2014/main" id="{DE890043-D62E-404F-ADEA-0E5D473B3224}"/>
              </a:ext>
            </a:extLst>
          </p:cNvPr>
          <p:cNvSpPr txBox="1"/>
          <p:nvPr/>
        </p:nvSpPr>
        <p:spPr>
          <a:xfrm>
            <a:off x="0" y="2215991"/>
            <a:ext cx="12192000" cy="1200329"/>
          </a:xfrm>
          <a:prstGeom prst="rect">
            <a:avLst/>
          </a:prstGeom>
          <a:noFill/>
        </p:spPr>
        <p:txBody>
          <a:bodyPr wrap="square" rtlCol="0">
            <a:spAutoFit/>
          </a:bodyPr>
          <a:lstStyle/>
          <a:p>
            <a:r>
              <a:rPr lang="en-US" b="1" dirty="0">
                <a:solidFill>
                  <a:schemeClr val="bg1"/>
                </a:solidFill>
              </a:rPr>
              <a:t>For the </a:t>
            </a:r>
            <a:r>
              <a:rPr lang="en-US" b="1" u="sng" dirty="0">
                <a:solidFill>
                  <a:schemeClr val="bg1"/>
                </a:solidFill>
                <a:hlinkClick r:id="rId2">
                  <a:extLst>
                    <a:ext uri="{A12FA001-AC4F-418D-AE19-62706E023703}">
                      <ahyp:hlinkClr xmlns:ahyp="http://schemas.microsoft.com/office/drawing/2018/hyperlinkcolor" val="tx"/>
                    </a:ext>
                  </a:extLst>
                </a:hlinkClick>
              </a:rPr>
              <a:t>Alcoholics Anonymous</a:t>
            </a:r>
            <a:r>
              <a:rPr lang="en-US" b="1" dirty="0">
                <a:solidFill>
                  <a:schemeClr val="bg1"/>
                </a:solidFill>
              </a:rPr>
              <a:t> member, the list usually begins with friends and family that have harmed by a long and tumultuous drinking career. But as recovery continues - and </a:t>
            </a:r>
            <a:r>
              <a:rPr lang="en-US" b="1" u="sng" dirty="0">
                <a:solidFill>
                  <a:schemeClr val="bg1"/>
                </a:solidFill>
                <a:hlinkClick r:id="rId3">
                  <a:extLst>
                    <a:ext uri="{A12FA001-AC4F-418D-AE19-62706E023703}">
                      <ahyp:hlinkClr xmlns:ahyp="http://schemas.microsoft.com/office/drawing/2018/hyperlinkcolor" val="tx"/>
                    </a:ext>
                  </a:extLst>
                </a:hlinkClick>
              </a:rPr>
              <a:t>the fog begins to lift</a:t>
            </a:r>
            <a:r>
              <a:rPr lang="en-US" b="1" dirty="0">
                <a:solidFill>
                  <a:schemeClr val="bg1"/>
                </a:solidFill>
              </a:rPr>
              <a:t> - many others are usually added to the list as the process continues.</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1B722494-95A4-46E7-AF89-9477264266CF}"/>
              </a:ext>
            </a:extLst>
          </p:cNvPr>
          <p:cNvSpPr txBox="1"/>
          <p:nvPr/>
        </p:nvSpPr>
        <p:spPr>
          <a:xfrm>
            <a:off x="0" y="3346882"/>
            <a:ext cx="12192000" cy="1477328"/>
          </a:xfrm>
          <a:prstGeom prst="rect">
            <a:avLst/>
          </a:prstGeom>
          <a:noFill/>
        </p:spPr>
        <p:txBody>
          <a:bodyPr wrap="square" rtlCol="0">
            <a:spAutoFit/>
          </a:bodyPr>
          <a:lstStyle/>
          <a:p>
            <a:r>
              <a:rPr lang="en-US" b="1" dirty="0">
                <a:solidFill>
                  <a:schemeClr val="bg1"/>
                </a:solidFill>
              </a:rPr>
              <a:t>Many </a:t>
            </a:r>
            <a:r>
              <a:rPr lang="en-US" b="1" u="sng" dirty="0">
                <a:solidFill>
                  <a:schemeClr val="bg1"/>
                </a:solidFill>
                <a:hlinkClick r:id="rId4">
                  <a:extLst>
                    <a:ext uri="{A12FA001-AC4F-418D-AE19-62706E023703}">
                      <ahyp:hlinkClr xmlns:ahyp="http://schemas.microsoft.com/office/drawing/2018/hyperlinkcolor" val="tx"/>
                    </a:ext>
                  </a:extLst>
                </a:hlinkClick>
              </a:rPr>
              <a:t>Al-Anon members</a:t>
            </a:r>
            <a:r>
              <a:rPr lang="en-US" b="1" dirty="0">
                <a:solidFill>
                  <a:schemeClr val="bg1"/>
                </a:solidFill>
              </a:rPr>
              <a:t>, however, are sometimes surprised to learn that the first person on their list is the alcoholic! As they begin to put the focus on themselves in the Al-Anon program and do their own inventory, many discover they owe amends to </a:t>
            </a:r>
            <a:r>
              <a:rPr lang="en-US" b="1" u="sng" dirty="0">
                <a:solidFill>
                  <a:schemeClr val="bg1"/>
                </a:solidFill>
                <a:hlinkClick r:id="rId5">
                  <a:extLst>
                    <a:ext uri="{A12FA001-AC4F-418D-AE19-62706E023703}">
                      <ahyp:hlinkClr xmlns:ahyp="http://schemas.microsoft.com/office/drawing/2018/hyperlinkcolor" val="tx"/>
                    </a:ext>
                  </a:extLst>
                </a:hlinkClick>
              </a:rPr>
              <a:t>the alcoholic</a:t>
            </a:r>
            <a:r>
              <a:rPr lang="en-US" b="1" dirty="0">
                <a:solidFill>
                  <a:schemeClr val="bg1"/>
                </a:solidFill>
              </a:rPr>
              <a:t> in their lives if for no other reason, blaming him/her for all the family's problems.</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C287F3B5-6FF9-422F-AD31-B2EBC2A1C90C}"/>
              </a:ext>
            </a:extLst>
          </p:cNvPr>
          <p:cNvSpPr txBox="1"/>
          <p:nvPr/>
        </p:nvSpPr>
        <p:spPr>
          <a:xfrm>
            <a:off x="0" y="4824210"/>
            <a:ext cx="12192000" cy="923330"/>
          </a:xfrm>
          <a:prstGeom prst="rect">
            <a:avLst/>
          </a:prstGeom>
          <a:noFill/>
        </p:spPr>
        <p:txBody>
          <a:bodyPr wrap="square" rtlCol="0">
            <a:spAutoFit/>
          </a:bodyPr>
          <a:lstStyle/>
          <a:p>
            <a:r>
              <a:rPr lang="en-US" b="1" dirty="0">
                <a:solidFill>
                  <a:schemeClr val="bg1"/>
                </a:solidFill>
              </a:rPr>
              <a:t>Like taking most of </a:t>
            </a:r>
            <a:r>
              <a:rPr lang="en-US" b="1" u="sng" dirty="0">
                <a:solidFill>
                  <a:schemeClr val="bg1"/>
                </a:solidFill>
                <a:hlinkClick r:id="rId6">
                  <a:extLst>
                    <a:ext uri="{A12FA001-AC4F-418D-AE19-62706E023703}">
                      <ahyp:hlinkClr xmlns:ahyp="http://schemas.microsoft.com/office/drawing/2018/hyperlinkcolor" val="tx"/>
                    </a:ext>
                  </a:extLst>
                </a:hlinkClick>
              </a:rPr>
              <a:t>the 12 steps</a:t>
            </a:r>
            <a:r>
              <a:rPr lang="en-US" b="1" dirty="0">
                <a:solidFill>
                  <a:schemeClr val="bg1"/>
                </a:solidFill>
              </a:rPr>
              <a:t>, this one is not necessarily a one-time event. It is a process that continues to unfold as more is revealed.</a:t>
            </a:r>
            <a:endParaRPr lang="en-CA" b="1" dirty="0">
              <a:solidFill>
                <a:schemeClr val="bg1"/>
              </a:solidFill>
            </a:endParaRPr>
          </a:p>
          <a:p>
            <a:endParaRPr lang="en-CA" dirty="0"/>
          </a:p>
        </p:txBody>
      </p:sp>
    </p:spTree>
    <p:extLst>
      <p:ext uri="{BB962C8B-B14F-4D97-AF65-F5344CB8AC3E}">
        <p14:creationId xmlns:p14="http://schemas.microsoft.com/office/powerpoint/2010/main" val="5730542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6C16D5-FBE2-462B-94D9-B681982C5762}"/>
              </a:ext>
            </a:extLst>
          </p:cNvPr>
          <p:cNvSpPr txBox="1"/>
          <p:nvPr/>
        </p:nvSpPr>
        <p:spPr>
          <a:xfrm>
            <a:off x="0" y="0"/>
            <a:ext cx="12192000" cy="1754326"/>
          </a:xfrm>
          <a:prstGeom prst="rect">
            <a:avLst/>
          </a:prstGeom>
          <a:noFill/>
        </p:spPr>
        <p:txBody>
          <a:bodyPr wrap="square" rtlCol="0">
            <a:spAutoFit/>
          </a:bodyPr>
          <a:lstStyle/>
          <a:p>
            <a:r>
              <a:rPr lang="en-US" b="1" dirty="0">
                <a:solidFill>
                  <a:schemeClr val="bg1"/>
                </a:solidFill>
              </a:rPr>
              <a:t>Making the list is one thing. Become willing to actually make amends to those harmed is another. It can be a very humbling, but growing experience, to actually admit wrong-doing, especially to the person harmed. But the process can relieve those trying to recover from so much guilt! Here are the experiences of some who have worked the 12 steps:</a:t>
            </a:r>
            <a:endParaRPr lang="en-CA" b="1" dirty="0">
              <a:solidFill>
                <a:schemeClr val="bg1"/>
              </a:solidFill>
            </a:endParaRPr>
          </a:p>
          <a:p>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3DDBF468-8453-4434-981D-096056BDB655}"/>
              </a:ext>
            </a:extLst>
          </p:cNvPr>
          <p:cNvSpPr txBox="1"/>
          <p:nvPr/>
        </p:nvSpPr>
        <p:spPr>
          <a:xfrm>
            <a:off x="0" y="1305017"/>
            <a:ext cx="12192000" cy="2031325"/>
          </a:xfrm>
          <a:prstGeom prst="rect">
            <a:avLst/>
          </a:prstGeom>
          <a:noFill/>
        </p:spPr>
        <p:txBody>
          <a:bodyPr wrap="square" rtlCol="0">
            <a:spAutoFit/>
          </a:bodyPr>
          <a:lstStyle/>
          <a:p>
            <a:r>
              <a:rPr lang="en-US" b="1" u="sng" dirty="0">
                <a:solidFill>
                  <a:schemeClr val="bg1"/>
                </a:solidFill>
              </a:rPr>
              <a:t>Step 8: Becoming Willing </a:t>
            </a:r>
            <a:r>
              <a:rPr lang="en-US" b="1" dirty="0">
                <a:solidFill>
                  <a:schemeClr val="bg1"/>
                </a:solidFill>
              </a:rPr>
              <a:t>- Step 8 is simply a "list" of people we have harmed. I was told that if I had done my 4th step inventory, that much of this list had been covered.  The second part of the 8th step is to become "willing" to make the amends necessary. I didn't actually have to "do" anything in the way of amends just yet. This perspective relieved a little of the fear I had regarding making the list. I was advised to ask my higher power to guide me through this step as I had all the others.</a:t>
            </a:r>
            <a:endParaRPr lang="en-CA" b="1" dirty="0">
              <a:solidFill>
                <a:schemeClr val="bg1"/>
              </a:solidFill>
            </a:endParaRPr>
          </a:p>
          <a:p>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FC2415F8-5D07-43E3-8486-2E3AA2C1F77A}"/>
              </a:ext>
            </a:extLst>
          </p:cNvPr>
          <p:cNvSpPr txBox="1"/>
          <p:nvPr/>
        </p:nvSpPr>
        <p:spPr>
          <a:xfrm>
            <a:off x="-62144" y="2954602"/>
            <a:ext cx="12192000" cy="1754326"/>
          </a:xfrm>
          <a:prstGeom prst="rect">
            <a:avLst/>
          </a:prstGeom>
          <a:noFill/>
        </p:spPr>
        <p:txBody>
          <a:bodyPr wrap="square" rtlCol="0">
            <a:spAutoFit/>
          </a:bodyPr>
          <a:lstStyle/>
          <a:p>
            <a:r>
              <a:rPr lang="en-US" b="1" dirty="0">
                <a:solidFill>
                  <a:schemeClr val="bg1"/>
                </a:solidFill>
              </a:rPr>
              <a:t>My sponsor asked me to look at my behavior whether drinking or not. Was I kind, tolerant and considerate of others, or was I </a:t>
            </a:r>
            <a:r>
              <a:rPr lang="en-US" b="1" u="sng" dirty="0">
                <a:solidFill>
                  <a:schemeClr val="bg1"/>
                </a:solidFill>
                <a:hlinkClick r:id="rId2">
                  <a:extLst>
                    <a:ext uri="{A12FA001-AC4F-418D-AE19-62706E023703}">
                      <ahyp:hlinkClr xmlns:ahyp="http://schemas.microsoft.com/office/drawing/2018/hyperlinkcolor" val="tx"/>
                    </a:ext>
                  </a:extLst>
                </a:hlinkClick>
              </a:rPr>
              <a:t>mean spirited, impatient and selfish</a:t>
            </a:r>
            <a:r>
              <a:rPr lang="en-US" b="1" dirty="0">
                <a:solidFill>
                  <a:schemeClr val="bg1"/>
                </a:solidFill>
              </a:rPr>
              <a:t>? What were my motives when dealing with family members, friends, co-workers etc. Was I hell-bent on getting only what I wanted and not concerned with what was "right"? Oh, and let's not forget the self-pity that I poured out on those from whom I was sure to extract sympathy.</a:t>
            </a:r>
            <a:endParaRPr lang="en-CA" b="1" dirty="0">
              <a:solidFill>
                <a:schemeClr val="bg1"/>
              </a:solidFill>
            </a:endParaRPr>
          </a:p>
          <a:p>
            <a:endParaRPr lang="en-CA" dirty="0"/>
          </a:p>
        </p:txBody>
      </p:sp>
      <p:sp>
        <p:nvSpPr>
          <p:cNvPr id="7" name="TextBox 6">
            <a:extLst>
              <a:ext uri="{FF2B5EF4-FFF2-40B4-BE49-F238E27FC236}">
                <a16:creationId xmlns:a16="http://schemas.microsoft.com/office/drawing/2014/main" id="{0DD6EDC7-44F2-45D3-9A59-EFED54A2961E}"/>
              </a:ext>
            </a:extLst>
          </p:cNvPr>
          <p:cNvSpPr txBox="1"/>
          <p:nvPr/>
        </p:nvSpPr>
        <p:spPr>
          <a:xfrm>
            <a:off x="0" y="4641359"/>
            <a:ext cx="12129856" cy="1477328"/>
          </a:xfrm>
          <a:prstGeom prst="rect">
            <a:avLst/>
          </a:prstGeom>
          <a:noFill/>
        </p:spPr>
        <p:txBody>
          <a:bodyPr wrap="square" rtlCol="0">
            <a:spAutoFit/>
          </a:bodyPr>
          <a:lstStyle/>
          <a:p>
            <a:r>
              <a:rPr lang="en-US" b="1" dirty="0">
                <a:solidFill>
                  <a:schemeClr val="bg1"/>
                </a:solidFill>
              </a:rPr>
              <a:t>Upon looking at the 8th step in this light, the list grew by leaps and bounds. I now not only had a list of those whom I had resentments but a list that included those I may have given resentments and caused harm. Promises made but not kept. Telling that "homeless" (surely lazy, drug-addicted alcoholic) to "GET A JOB"! There is no way of knowing exactly how many people I hurt through my insensitivity.</a:t>
            </a:r>
            <a:endParaRPr lang="en-CA" b="1" dirty="0">
              <a:solidFill>
                <a:schemeClr val="bg1"/>
              </a:solidFill>
            </a:endParaRPr>
          </a:p>
          <a:p>
            <a:endParaRPr lang="en-CA" dirty="0"/>
          </a:p>
        </p:txBody>
      </p:sp>
    </p:spTree>
    <p:extLst>
      <p:ext uri="{BB962C8B-B14F-4D97-AF65-F5344CB8AC3E}">
        <p14:creationId xmlns:p14="http://schemas.microsoft.com/office/powerpoint/2010/main" val="1453658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102FE-B8B4-4AC6-8515-A7820C90AA12}"/>
              </a:ext>
            </a:extLst>
          </p:cNvPr>
          <p:cNvSpPr txBox="1"/>
          <p:nvPr/>
        </p:nvSpPr>
        <p:spPr>
          <a:xfrm>
            <a:off x="0" y="159798"/>
            <a:ext cx="12192000" cy="923330"/>
          </a:xfrm>
          <a:prstGeom prst="rect">
            <a:avLst/>
          </a:prstGeom>
          <a:noFill/>
        </p:spPr>
        <p:txBody>
          <a:bodyPr wrap="square" rtlCol="0">
            <a:spAutoFit/>
          </a:bodyPr>
          <a:lstStyle/>
          <a:p>
            <a:r>
              <a:rPr lang="en-US" b="1" dirty="0">
                <a:solidFill>
                  <a:schemeClr val="bg1"/>
                </a:solidFill>
              </a:rPr>
              <a:t>Some of these amends would be direct. Humbling, but not impossible. Others through changing my attitude and behavior by not perpetrating the old sick self-serving behavior on friends, family, or strangers.</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4725750D-E661-4427-9ACD-A21AD0B64EA5}"/>
              </a:ext>
            </a:extLst>
          </p:cNvPr>
          <p:cNvSpPr txBox="1"/>
          <p:nvPr/>
        </p:nvSpPr>
        <p:spPr>
          <a:xfrm>
            <a:off x="0" y="1358335"/>
            <a:ext cx="12192000" cy="1200329"/>
          </a:xfrm>
          <a:prstGeom prst="rect">
            <a:avLst/>
          </a:prstGeom>
          <a:noFill/>
        </p:spPr>
        <p:txBody>
          <a:bodyPr wrap="square" rtlCol="0">
            <a:spAutoFit/>
          </a:bodyPr>
          <a:lstStyle/>
          <a:p>
            <a:r>
              <a:rPr lang="en-US" b="1" dirty="0">
                <a:solidFill>
                  <a:schemeClr val="bg1"/>
                </a:solidFill>
              </a:rPr>
              <a:t>If we work this step to the best of our ability, the promise of living a life free of isolation from my fellow man and God will come to be. Our sobriety is "the" priority! we must be willing to go to any length to get it. So far it's working, so I think I'll just keep coming back!</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F0579734-4611-4C2E-A62D-301837EE6BAF}"/>
              </a:ext>
            </a:extLst>
          </p:cNvPr>
          <p:cNvSpPr txBox="1"/>
          <p:nvPr/>
        </p:nvSpPr>
        <p:spPr>
          <a:xfrm>
            <a:off x="0" y="2833872"/>
            <a:ext cx="12192000" cy="2031325"/>
          </a:xfrm>
          <a:prstGeom prst="rect">
            <a:avLst/>
          </a:prstGeom>
          <a:noFill/>
        </p:spPr>
        <p:txBody>
          <a:bodyPr wrap="square" rtlCol="0">
            <a:spAutoFit/>
          </a:bodyPr>
          <a:lstStyle/>
          <a:p>
            <a:r>
              <a:rPr lang="en-US" b="1" u="sng" dirty="0">
                <a:solidFill>
                  <a:schemeClr val="bg1"/>
                </a:solidFill>
              </a:rPr>
              <a:t>Step 8: Step toward Maturity </a:t>
            </a:r>
            <a:r>
              <a:rPr lang="en-US" b="1" dirty="0">
                <a:solidFill>
                  <a:schemeClr val="bg1"/>
                </a:solidFill>
              </a:rPr>
              <a:t>- Making a list of the persons I have harmed is difficult because I would have to admit to being wrong. It's hard for me to be wrong because I have had to work miracles, endure all things and pull things together for so long.  Making a list will help me to examine my behavior and take away the excuses. Just as I have maybe been able to point out all the inappropriate behaviors of others, I have to face my own. That's a great step toward maturity.</a:t>
            </a:r>
            <a:endParaRPr lang="en-CA" b="1" dirty="0">
              <a:solidFill>
                <a:schemeClr val="bg1"/>
              </a:solidFill>
            </a:endParaRPr>
          </a:p>
          <a:p>
            <a:r>
              <a:rPr lang="en-US" b="1" dirty="0">
                <a:solidFill>
                  <a:schemeClr val="bg1"/>
                </a:solidFill>
              </a:rPr>
              <a:t> </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EEF49529-DB34-4D43-8EC8-A57EDE320979}"/>
              </a:ext>
            </a:extLst>
          </p:cNvPr>
          <p:cNvSpPr txBox="1"/>
          <p:nvPr/>
        </p:nvSpPr>
        <p:spPr>
          <a:xfrm>
            <a:off x="0" y="4962617"/>
            <a:ext cx="12192000" cy="1477328"/>
          </a:xfrm>
          <a:prstGeom prst="rect">
            <a:avLst/>
          </a:prstGeom>
          <a:noFill/>
        </p:spPr>
        <p:txBody>
          <a:bodyPr wrap="square" rtlCol="0">
            <a:spAutoFit/>
          </a:bodyPr>
          <a:lstStyle/>
          <a:p>
            <a:r>
              <a:rPr lang="en-US" b="1" u="sng" dirty="0">
                <a:solidFill>
                  <a:schemeClr val="bg1"/>
                </a:solidFill>
              </a:rPr>
              <a:t>Step 8: Letting Go of Hurts </a:t>
            </a:r>
            <a:r>
              <a:rPr lang="en-US" b="1" dirty="0">
                <a:solidFill>
                  <a:schemeClr val="bg1"/>
                </a:solidFill>
              </a:rPr>
              <a:t>- Step 8 forms the base for all future relationships. If we can let go of our previous hurts to others, we can begin a new facet of sobriety. As in the 4th step, the relief is enormous. We need to address omissions as well as the obvious. For me, that was the most difficult part.</a:t>
            </a:r>
            <a:endParaRPr lang="en-CA" b="1" dirty="0">
              <a:solidFill>
                <a:schemeClr val="bg1"/>
              </a:solidFill>
            </a:endParaRPr>
          </a:p>
          <a:p>
            <a:endParaRPr lang="en-CA" b="1" u="sng" dirty="0">
              <a:solidFill>
                <a:schemeClr val="bg1"/>
              </a:solidFill>
            </a:endParaRPr>
          </a:p>
          <a:p>
            <a:endParaRPr lang="en-CA" dirty="0"/>
          </a:p>
        </p:txBody>
      </p:sp>
    </p:spTree>
    <p:extLst>
      <p:ext uri="{BB962C8B-B14F-4D97-AF65-F5344CB8AC3E}">
        <p14:creationId xmlns:p14="http://schemas.microsoft.com/office/powerpoint/2010/main" val="1512027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A3AF14-AA61-400F-AA36-99D69F433D8F}"/>
              </a:ext>
            </a:extLst>
          </p:cNvPr>
          <p:cNvSpPr txBox="1"/>
          <p:nvPr/>
        </p:nvSpPr>
        <p:spPr>
          <a:xfrm>
            <a:off x="0" y="88777"/>
            <a:ext cx="12192000" cy="2585323"/>
          </a:xfrm>
          <a:prstGeom prst="rect">
            <a:avLst/>
          </a:prstGeom>
          <a:noFill/>
        </p:spPr>
        <p:txBody>
          <a:bodyPr wrap="square" rtlCol="0">
            <a:spAutoFit/>
          </a:bodyPr>
          <a:lstStyle/>
          <a:p>
            <a:r>
              <a:rPr lang="en-US" b="1" dirty="0">
                <a:solidFill>
                  <a:schemeClr val="bg1"/>
                </a:solidFill>
              </a:rPr>
              <a:t>Who Did I Harm? -  Who did I harm? Well, step 4 gave me guidelines as to who and how, and why, and I began </a:t>
            </a:r>
            <a:r>
              <a:rPr lang="en-US" b="1" u="sng" dirty="0">
                <a:solidFill>
                  <a:schemeClr val="bg1"/>
                </a:solidFill>
                <a:hlinkClick r:id="rId2">
                  <a:extLst>
                    <a:ext uri="{A12FA001-AC4F-418D-AE19-62706E023703}">
                      <ahyp:hlinkClr xmlns:ahyp="http://schemas.microsoft.com/office/drawing/2018/hyperlinkcolor" val="tx"/>
                    </a:ext>
                  </a:extLst>
                </a:hlinkClick>
              </a:rPr>
              <a:t>step 4</a:t>
            </a:r>
            <a:r>
              <a:rPr lang="en-US" b="1" dirty="0">
                <a:solidFill>
                  <a:schemeClr val="bg1"/>
                </a:solidFill>
              </a:rPr>
              <a:t> with specific individuals who I directly harmed as a consequence of my drinking.  Then as I progressed in this program, I re-read step 8 and discovered it said: "all people we had harmed". That meant people I had harmed both during and prior to my drinking and drugging. Then, as I progressed further, and discovered that laws of physics apply to human emotion too, I realized that I had harmed many more than I believed at first.</a:t>
            </a:r>
            <a:endParaRPr lang="en-CA" b="1" dirty="0">
              <a:solidFill>
                <a:schemeClr val="bg1"/>
              </a:solidFill>
            </a:endParaRPr>
          </a:p>
          <a:p>
            <a:endParaRPr lang="en-CA" b="1" dirty="0">
              <a:solidFill>
                <a:schemeClr val="bg1"/>
              </a:solidFill>
            </a:endParaRPr>
          </a:p>
          <a:p>
            <a:r>
              <a:rPr lang="en-US" b="1" dirty="0">
                <a:solidFill>
                  <a:schemeClr val="bg1"/>
                </a:solidFill>
              </a:rPr>
              <a:t> </a:t>
            </a:r>
            <a:endParaRPr lang="en-CA" dirty="0">
              <a:solidFill>
                <a:schemeClr val="bg1"/>
              </a:solidFill>
            </a:endParaRPr>
          </a:p>
          <a:p>
            <a:endParaRPr lang="en-CA" dirty="0"/>
          </a:p>
        </p:txBody>
      </p:sp>
      <p:sp>
        <p:nvSpPr>
          <p:cNvPr id="6" name="TextBox 5">
            <a:extLst>
              <a:ext uri="{FF2B5EF4-FFF2-40B4-BE49-F238E27FC236}">
                <a16:creationId xmlns:a16="http://schemas.microsoft.com/office/drawing/2014/main" id="{5C20869D-E763-48CE-B543-447C7AB8ECCB}"/>
              </a:ext>
            </a:extLst>
          </p:cNvPr>
          <p:cNvSpPr txBox="1"/>
          <p:nvPr/>
        </p:nvSpPr>
        <p:spPr>
          <a:xfrm>
            <a:off x="0" y="2592279"/>
            <a:ext cx="12192000" cy="1477328"/>
          </a:xfrm>
          <a:prstGeom prst="rect">
            <a:avLst/>
          </a:prstGeom>
          <a:noFill/>
        </p:spPr>
        <p:txBody>
          <a:bodyPr wrap="square" rtlCol="0">
            <a:spAutoFit/>
          </a:bodyPr>
          <a:lstStyle/>
          <a:p>
            <a:r>
              <a:rPr lang="en-US" b="1" dirty="0">
                <a:solidFill>
                  <a:schemeClr val="bg1"/>
                </a:solidFill>
              </a:rPr>
              <a:t>Consider the doorman who I shouted at for his insufferable incompetence. He took my rebuke to heart, took it home with him, yelled at his wife and kids, perhaps yelled at the train conductor.  Consider the newsboy who broke my window, and who I gave a dressing down: Perhaps he dropped out of school, or just </a:t>
            </a:r>
            <a:r>
              <a:rPr lang="en-US" b="1" u="sng" dirty="0">
                <a:solidFill>
                  <a:schemeClr val="bg1"/>
                </a:solidFill>
                <a:hlinkClick r:id="rId3">
                  <a:extLst>
                    <a:ext uri="{A12FA001-AC4F-418D-AE19-62706E023703}">
                      <ahyp:hlinkClr xmlns:ahyp="http://schemas.microsoft.com/office/drawing/2018/hyperlinkcolor" val="tx"/>
                    </a:ext>
                  </a:extLst>
                </a:hlinkClick>
              </a:rPr>
              <a:t>gave up on self-esteem</a:t>
            </a:r>
            <a:r>
              <a:rPr lang="en-US" b="1" dirty="0">
                <a:solidFill>
                  <a:schemeClr val="bg1"/>
                </a:solidFill>
              </a:rPr>
              <a:t>. Everywhere I went, whatever I did or said, any action has an equivalent reaction.</a:t>
            </a:r>
            <a:endParaRPr lang="en-CA" b="1" dirty="0">
              <a:solidFill>
                <a:schemeClr val="bg1"/>
              </a:solidFill>
            </a:endParaRPr>
          </a:p>
          <a:p>
            <a:endParaRPr lang="en-CA" dirty="0"/>
          </a:p>
        </p:txBody>
      </p:sp>
      <p:sp>
        <p:nvSpPr>
          <p:cNvPr id="7" name="TextBox 6">
            <a:extLst>
              <a:ext uri="{FF2B5EF4-FFF2-40B4-BE49-F238E27FC236}">
                <a16:creationId xmlns:a16="http://schemas.microsoft.com/office/drawing/2014/main" id="{F78EFF0A-80A6-424C-A002-A37DEF07DF5B}"/>
              </a:ext>
            </a:extLst>
          </p:cNvPr>
          <p:cNvSpPr txBox="1"/>
          <p:nvPr/>
        </p:nvSpPr>
        <p:spPr>
          <a:xfrm>
            <a:off x="0" y="4660777"/>
            <a:ext cx="12192000" cy="1754326"/>
          </a:xfrm>
          <a:prstGeom prst="rect">
            <a:avLst/>
          </a:prstGeom>
          <a:noFill/>
        </p:spPr>
        <p:txBody>
          <a:bodyPr wrap="square" rtlCol="0">
            <a:spAutoFit/>
          </a:bodyPr>
          <a:lstStyle/>
          <a:p>
            <a:r>
              <a:rPr lang="en-US" b="1" dirty="0">
                <a:solidFill>
                  <a:schemeClr val="bg1"/>
                </a:solidFill>
              </a:rPr>
              <a:t>Suddenly my 8th step list got a lot longer. As it turned out, I had a high profile job for 12 years that caused me to interact with over 2,000,000 people. How many of them did I harm? How many did they harm after crossing my path?  It became painfully obvious that I would never make amends to them all. I could make direct amends to those I directly harmed, but what about the nameless, faceless minions that were out there, and never knew they suffered because of me?</a:t>
            </a:r>
            <a:endParaRPr lang="en-CA" b="1" dirty="0">
              <a:solidFill>
                <a:schemeClr val="bg1"/>
              </a:solidFill>
            </a:endParaRPr>
          </a:p>
          <a:p>
            <a:endParaRPr lang="en-CA" dirty="0"/>
          </a:p>
        </p:txBody>
      </p:sp>
    </p:spTree>
    <p:extLst>
      <p:ext uri="{BB962C8B-B14F-4D97-AF65-F5344CB8AC3E}">
        <p14:creationId xmlns:p14="http://schemas.microsoft.com/office/powerpoint/2010/main" val="26484425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B932D5-FB66-4CC5-87EC-F2D08A38B1A8}"/>
              </a:ext>
            </a:extLst>
          </p:cNvPr>
          <p:cNvSpPr txBox="1"/>
          <p:nvPr/>
        </p:nvSpPr>
        <p:spPr>
          <a:xfrm>
            <a:off x="0" y="151002"/>
            <a:ext cx="12192000" cy="2585323"/>
          </a:xfrm>
          <a:prstGeom prst="rect">
            <a:avLst/>
          </a:prstGeom>
          <a:noFill/>
        </p:spPr>
        <p:txBody>
          <a:bodyPr wrap="square" rtlCol="0">
            <a:spAutoFit/>
          </a:bodyPr>
          <a:lstStyle/>
          <a:p>
            <a:r>
              <a:rPr lang="en-US" b="1" dirty="0">
                <a:solidFill>
                  <a:schemeClr val="bg1"/>
                </a:solidFill>
              </a:rPr>
              <a:t>Other steps, though grounded in spirituality, don’t specifically refer to God or a Higher Power: The program prescribes sharing a rigorous, ruthless, moral inventory (</a:t>
            </a:r>
            <a:r>
              <a:rPr lang="en-US" b="1" u="sng" dirty="0">
                <a:solidFill>
                  <a:schemeClr val="bg1"/>
                </a:solidFill>
                <a:hlinkClick r:id="rId2" tooltip="Steps 4 and 5">
                  <a:extLst>
                    <a:ext uri="{A12FA001-AC4F-418D-AE19-62706E023703}">
                      <ahyp:hlinkClr xmlns:ahyp="http://schemas.microsoft.com/office/drawing/2018/hyperlinkcolor" val="tx"/>
                    </a:ext>
                  </a:extLst>
                </a:hlinkClick>
              </a:rPr>
              <a:t>Step 4</a:t>
            </a:r>
            <a:r>
              <a:rPr lang="en-US" b="1" dirty="0">
                <a:solidFill>
                  <a:schemeClr val="bg1"/>
                </a:solidFill>
              </a:rPr>
              <a:t>) and an informal confessional (</a:t>
            </a:r>
            <a:r>
              <a:rPr lang="en-US" b="1" u="sng" dirty="0">
                <a:solidFill>
                  <a:schemeClr val="bg1"/>
                </a:solidFill>
                <a:hlinkClick r:id="rId2" tooltip="Steps 4 and 5">
                  <a:extLst>
                    <a:ext uri="{A12FA001-AC4F-418D-AE19-62706E023703}">
                      <ahyp:hlinkClr xmlns:ahyp="http://schemas.microsoft.com/office/drawing/2018/hyperlinkcolor" val="tx"/>
                    </a:ext>
                  </a:extLst>
                </a:hlinkClick>
              </a:rPr>
              <a:t>Step 5</a:t>
            </a:r>
            <a:r>
              <a:rPr lang="en-US" b="1" dirty="0">
                <a:solidFill>
                  <a:schemeClr val="bg1"/>
                </a:solidFill>
              </a:rPr>
              <a:t>). It commands that responsibility be taken and amends be made (</a:t>
            </a:r>
            <a:r>
              <a:rPr lang="en-US" b="1" u="sng" dirty="0">
                <a:solidFill>
                  <a:schemeClr val="bg1"/>
                </a:solidFill>
                <a:hlinkClick r:id="rId3" tooltip="Steps 8 and 9">
                  <a:extLst>
                    <a:ext uri="{A12FA001-AC4F-418D-AE19-62706E023703}">
                      <ahyp:hlinkClr xmlns:ahyp="http://schemas.microsoft.com/office/drawing/2018/hyperlinkcolor" val="tx"/>
                    </a:ext>
                  </a:extLst>
                </a:hlinkClick>
              </a:rPr>
              <a:t>Steps 8 and 9</a:t>
            </a:r>
            <a:r>
              <a:rPr lang="en-US" b="1" dirty="0">
                <a:solidFill>
                  <a:schemeClr val="bg1"/>
                </a:solidFill>
              </a:rPr>
              <a:t>) to short-circuit jumping from regret, anger, guilt and shame to seeking relief in a </a:t>
            </a:r>
            <a:r>
              <a:rPr lang="en-US" b="1" u="sng" dirty="0">
                <a:solidFill>
                  <a:schemeClr val="bg1"/>
                </a:solidFill>
              </a:rPr>
              <a:t>first drink </a:t>
            </a:r>
            <a:r>
              <a:rPr lang="en-US" b="1" dirty="0">
                <a:solidFill>
                  <a:schemeClr val="bg1"/>
                </a:solidFill>
              </a:rPr>
              <a:t>. The program prescribes continuing daily ethical inventories and action to atone for transgressions, so resentments can’t build up and fester. It provides a constructive way to deal with the “screw you” impulse to people, places and things which can lead to using. Finally, </a:t>
            </a:r>
            <a:r>
              <a:rPr lang="en-US" b="1" u="sng" dirty="0">
                <a:solidFill>
                  <a:schemeClr val="bg1"/>
                </a:solidFill>
                <a:hlinkClick r:id="rId4" tooltip="Step 12">
                  <a:extLst>
                    <a:ext uri="{A12FA001-AC4F-418D-AE19-62706E023703}">
                      <ahyp:hlinkClr xmlns:ahyp="http://schemas.microsoft.com/office/drawing/2018/hyperlinkcolor" val="tx"/>
                    </a:ext>
                  </a:extLst>
                </a:hlinkClick>
              </a:rPr>
              <a:t>Step 12</a:t>
            </a:r>
            <a:r>
              <a:rPr lang="en-US" b="1" dirty="0">
                <a:solidFill>
                  <a:schemeClr val="bg1"/>
                </a:solidFill>
              </a:rPr>
              <a:t> calls for helping others, “carrying the message” to alcoholics and addicts who still suffer.</a:t>
            </a:r>
            <a:endParaRPr lang="en-CA" dirty="0">
              <a:solidFill>
                <a:schemeClr val="bg1"/>
              </a:solidFill>
            </a:endParaRPr>
          </a:p>
          <a:p>
            <a:endParaRPr lang="en-CA" dirty="0"/>
          </a:p>
        </p:txBody>
      </p:sp>
      <p:sp>
        <p:nvSpPr>
          <p:cNvPr id="3" name="TextBox 2">
            <a:extLst>
              <a:ext uri="{FF2B5EF4-FFF2-40B4-BE49-F238E27FC236}">
                <a16:creationId xmlns:a16="http://schemas.microsoft.com/office/drawing/2014/main" id="{3FFE3A9D-2278-4BD3-88DA-7B5F4818CFD3}"/>
              </a:ext>
            </a:extLst>
          </p:cNvPr>
          <p:cNvSpPr txBox="1"/>
          <p:nvPr/>
        </p:nvSpPr>
        <p:spPr>
          <a:xfrm>
            <a:off x="0" y="2642532"/>
            <a:ext cx="12192000" cy="1754326"/>
          </a:xfrm>
          <a:prstGeom prst="rect">
            <a:avLst/>
          </a:prstGeom>
          <a:noFill/>
        </p:spPr>
        <p:txBody>
          <a:bodyPr wrap="square" rtlCol="0">
            <a:spAutoFit/>
          </a:bodyPr>
          <a:lstStyle/>
          <a:p>
            <a:r>
              <a:rPr lang="en-US" b="1" dirty="0">
                <a:solidFill>
                  <a:schemeClr val="bg1"/>
                </a:solidFill>
              </a:rPr>
              <a:t>All these tools teach you how to distinguish rational impulses from the irrational belief that drugs (alcohol) are the solution so as to stop yourself from acting on the irrational ones by picking up a drink.</a:t>
            </a:r>
          </a:p>
          <a:p>
            <a:endParaRPr lang="en-CA" dirty="0">
              <a:solidFill>
                <a:schemeClr val="bg1"/>
              </a:solidFill>
            </a:endParaRPr>
          </a:p>
          <a:p>
            <a:r>
              <a:rPr lang="en-US" b="1" dirty="0">
                <a:solidFill>
                  <a:schemeClr val="bg1"/>
                </a:solidFill>
              </a:rPr>
              <a:t>The optimal way to learn about the 12-Steps is by attending </a:t>
            </a:r>
            <a:r>
              <a:rPr lang="en-US" b="1" u="sng" dirty="0">
                <a:solidFill>
                  <a:schemeClr val="bg1"/>
                </a:solidFill>
                <a:hlinkClick r:id="rId5">
                  <a:extLst>
                    <a:ext uri="{A12FA001-AC4F-418D-AE19-62706E023703}">
                      <ahyp:hlinkClr xmlns:ahyp="http://schemas.microsoft.com/office/drawing/2018/hyperlinkcolor" val="tx"/>
                    </a:ext>
                  </a:extLst>
                </a:hlinkClick>
              </a:rPr>
              <a:t>meetings</a:t>
            </a:r>
            <a:r>
              <a:rPr lang="en-US" b="1" dirty="0">
                <a:solidFill>
                  <a:schemeClr val="bg1"/>
                </a:solidFill>
              </a:rPr>
              <a:t> regularly, reading recovery literature, and working through the Steps with a sponsor</a:t>
            </a:r>
            <a:r>
              <a:rPr lang="en-US" b="1" i="1" dirty="0">
                <a:solidFill>
                  <a:schemeClr val="bg1"/>
                </a:solidFill>
              </a:rPr>
              <a:t>.</a:t>
            </a:r>
            <a:endParaRPr lang="en-CA" dirty="0">
              <a:solidFill>
                <a:schemeClr val="bg1"/>
              </a:solidFill>
            </a:endParaRPr>
          </a:p>
          <a:p>
            <a:endParaRPr lang="en-CA" dirty="0"/>
          </a:p>
        </p:txBody>
      </p:sp>
      <p:sp>
        <p:nvSpPr>
          <p:cNvPr id="4" name="TextBox 3">
            <a:extLst>
              <a:ext uri="{FF2B5EF4-FFF2-40B4-BE49-F238E27FC236}">
                <a16:creationId xmlns:a16="http://schemas.microsoft.com/office/drawing/2014/main" id="{B695DCED-D392-4282-BD41-69219FE3516C}"/>
              </a:ext>
            </a:extLst>
          </p:cNvPr>
          <p:cNvSpPr txBox="1"/>
          <p:nvPr/>
        </p:nvSpPr>
        <p:spPr>
          <a:xfrm>
            <a:off x="0" y="4739780"/>
            <a:ext cx="12192000" cy="1477328"/>
          </a:xfrm>
          <a:prstGeom prst="rect">
            <a:avLst/>
          </a:prstGeom>
          <a:noFill/>
        </p:spPr>
        <p:txBody>
          <a:bodyPr wrap="square" rtlCol="0">
            <a:spAutoFit/>
          </a:bodyPr>
          <a:lstStyle/>
          <a:p>
            <a:r>
              <a:rPr lang="en-US" b="1" dirty="0">
                <a:solidFill>
                  <a:schemeClr val="bg1"/>
                </a:solidFill>
              </a:rPr>
              <a:t>Ultimately, the 12-Steps are more than just a way to stay sober. They’re a blueprint for living life as a whole human being. They consist of universal spiritual principles: tell the truth; treat others as you’d want to be treated; monitor your inevitable failures, apologize for them and make things right if you can do so without hurting others. In other words, the Steps provide tools for living a full, satisfying, meaningful life.</a:t>
            </a:r>
            <a:endParaRPr lang="en-CA" dirty="0">
              <a:solidFill>
                <a:schemeClr val="bg1"/>
              </a:solidFill>
            </a:endParaRPr>
          </a:p>
          <a:p>
            <a:endParaRPr lang="en-CA" dirty="0"/>
          </a:p>
        </p:txBody>
      </p:sp>
    </p:spTree>
    <p:extLst>
      <p:ext uri="{BB962C8B-B14F-4D97-AF65-F5344CB8AC3E}">
        <p14:creationId xmlns:p14="http://schemas.microsoft.com/office/powerpoint/2010/main" val="2048717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8A716-6932-4D70-A990-F3B6F5BBB626}"/>
              </a:ext>
            </a:extLst>
          </p:cNvPr>
          <p:cNvSpPr txBox="1"/>
          <p:nvPr/>
        </p:nvSpPr>
        <p:spPr>
          <a:xfrm>
            <a:off x="0" y="177553"/>
            <a:ext cx="12118019" cy="1477328"/>
          </a:xfrm>
          <a:prstGeom prst="rect">
            <a:avLst/>
          </a:prstGeom>
          <a:noFill/>
        </p:spPr>
        <p:txBody>
          <a:bodyPr wrap="square" rtlCol="0">
            <a:spAutoFit/>
          </a:bodyPr>
          <a:lstStyle/>
          <a:p>
            <a:r>
              <a:rPr lang="en-US" b="1" dirty="0">
                <a:solidFill>
                  <a:schemeClr val="bg1"/>
                </a:solidFill>
              </a:rPr>
              <a:t>You know what? The answer was already in the steps. This program is about becoming a better person, and improving one's life. It is about living life in an unselfish and compassionate way. It is about giving in order to receive. It is about taking more interest in our fellows. And by </a:t>
            </a:r>
            <a:r>
              <a:rPr lang="en-US" b="1" u="sng" dirty="0">
                <a:solidFill>
                  <a:schemeClr val="bg1"/>
                </a:solidFill>
                <a:hlinkClick r:id="rId2">
                  <a:extLst>
                    <a:ext uri="{A12FA001-AC4F-418D-AE19-62706E023703}">
                      <ahyp:hlinkClr xmlns:ahyp="http://schemas.microsoft.com/office/drawing/2018/hyperlinkcolor" val="tx"/>
                    </a:ext>
                  </a:extLst>
                </a:hlinkClick>
              </a:rPr>
              <a:t>practicing these principles in all my affairs</a:t>
            </a:r>
            <a:r>
              <a:rPr lang="en-US" b="1" dirty="0">
                <a:solidFill>
                  <a:schemeClr val="bg1"/>
                </a:solidFill>
              </a:rPr>
              <a:t>, I think I turned out to be a better person than I once was.</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44C10606-2406-4922-9048-4959BE34370A}"/>
              </a:ext>
            </a:extLst>
          </p:cNvPr>
          <p:cNvSpPr txBox="1"/>
          <p:nvPr/>
        </p:nvSpPr>
        <p:spPr>
          <a:xfrm>
            <a:off x="0" y="1890944"/>
            <a:ext cx="12118019" cy="1477328"/>
          </a:xfrm>
          <a:prstGeom prst="rect">
            <a:avLst/>
          </a:prstGeom>
          <a:noFill/>
        </p:spPr>
        <p:txBody>
          <a:bodyPr wrap="square" rtlCol="0">
            <a:spAutoFit/>
          </a:bodyPr>
          <a:lstStyle/>
          <a:p>
            <a:r>
              <a:rPr lang="en-US" b="1" dirty="0">
                <a:solidFill>
                  <a:schemeClr val="bg1"/>
                </a:solidFill>
              </a:rPr>
              <a:t>So all those numbers, all the poor people that I tread upon, all the people that reciprocated my actions towards others, and those others, well, it is my sincere hope that you now need not worry about suffering because of me. And maybe, just maybe, my continued sobriety makes the world a wee bit better place for you to live.</a:t>
            </a:r>
            <a:endParaRPr lang="en-CA" b="1" dirty="0">
              <a:solidFill>
                <a:schemeClr val="bg1"/>
              </a:solidFill>
            </a:endParaRPr>
          </a:p>
          <a:p>
            <a:endParaRPr lang="en-CA" dirty="0"/>
          </a:p>
        </p:txBody>
      </p:sp>
      <p:sp>
        <p:nvSpPr>
          <p:cNvPr id="7" name="TextBox 6">
            <a:extLst>
              <a:ext uri="{FF2B5EF4-FFF2-40B4-BE49-F238E27FC236}">
                <a16:creationId xmlns:a16="http://schemas.microsoft.com/office/drawing/2014/main" id="{E96039B4-9088-442D-B271-BF3E87166D21}"/>
              </a:ext>
            </a:extLst>
          </p:cNvPr>
          <p:cNvSpPr txBox="1"/>
          <p:nvPr/>
        </p:nvSpPr>
        <p:spPr>
          <a:xfrm>
            <a:off x="0" y="3429000"/>
            <a:ext cx="12192000" cy="2585323"/>
          </a:xfrm>
          <a:prstGeom prst="rect">
            <a:avLst/>
          </a:prstGeom>
          <a:noFill/>
        </p:spPr>
        <p:txBody>
          <a:bodyPr wrap="square" rtlCol="0">
            <a:spAutoFit/>
          </a:bodyPr>
          <a:lstStyle/>
          <a:p>
            <a:r>
              <a:rPr lang="en-US" b="1" u="sng" dirty="0">
                <a:solidFill>
                  <a:schemeClr val="bg1"/>
                </a:solidFill>
              </a:rPr>
              <a:t>Step 8: Moving Forward </a:t>
            </a:r>
            <a:r>
              <a:rPr lang="en-US" b="1" dirty="0">
                <a:solidFill>
                  <a:schemeClr val="bg1"/>
                </a:solidFill>
              </a:rPr>
              <a:t>- Next to finding a higher power, of which I try and honestly commit to daily, I find this step difficult. Most of my life has been spent with </a:t>
            </a:r>
            <a:r>
              <a:rPr lang="en-US" b="1" u="sng" dirty="0">
                <a:solidFill>
                  <a:schemeClr val="bg1"/>
                </a:solidFill>
                <a:hlinkClick r:id="rId3">
                  <a:extLst>
                    <a:ext uri="{A12FA001-AC4F-418D-AE19-62706E023703}">
                      <ahyp:hlinkClr xmlns:ahyp="http://schemas.microsoft.com/office/drawing/2018/hyperlinkcolor" val="tx"/>
                    </a:ext>
                  </a:extLst>
                </a:hlinkClick>
              </a:rPr>
              <a:t>a negative attitude</a:t>
            </a:r>
            <a:r>
              <a:rPr lang="en-US" b="1" dirty="0">
                <a:solidFill>
                  <a:schemeClr val="bg1"/>
                </a:solidFill>
              </a:rPr>
              <a:t> and probably have harmed many along the way with this nature. The only thing I can do now is, not look to the past, but move forward and live by my newfound example of a trying positive attitude, look at the negative and try and find something good in what I have always found bad. It seems to be slowly working for me. I am lucky to have the full support of my family, who are positive people.</a:t>
            </a:r>
            <a:endParaRPr lang="en-CA" b="1" dirty="0">
              <a:solidFill>
                <a:schemeClr val="bg1"/>
              </a:solidFill>
            </a:endParaRPr>
          </a:p>
          <a:p>
            <a:endParaRPr lang="en-CA" b="1" dirty="0">
              <a:solidFill>
                <a:schemeClr val="bg1"/>
              </a:solidFill>
            </a:endParaRPr>
          </a:p>
          <a:p>
            <a:endParaRPr lang="en-CA" b="1" u="sng" dirty="0">
              <a:solidFill>
                <a:schemeClr val="bg1"/>
              </a:solidFill>
            </a:endParaRPr>
          </a:p>
          <a:p>
            <a:endParaRPr lang="en-CA" dirty="0"/>
          </a:p>
        </p:txBody>
      </p:sp>
      <p:sp>
        <p:nvSpPr>
          <p:cNvPr id="8" name="TextBox 7">
            <a:extLst>
              <a:ext uri="{FF2B5EF4-FFF2-40B4-BE49-F238E27FC236}">
                <a16:creationId xmlns:a16="http://schemas.microsoft.com/office/drawing/2014/main" id="{BAB852F3-D3C8-488B-A36E-A7CF4DBEBF5C}"/>
              </a:ext>
            </a:extLst>
          </p:cNvPr>
          <p:cNvSpPr txBox="1"/>
          <p:nvPr/>
        </p:nvSpPr>
        <p:spPr>
          <a:xfrm>
            <a:off x="0" y="5521911"/>
            <a:ext cx="12118019" cy="646331"/>
          </a:xfrm>
          <a:prstGeom prst="rect">
            <a:avLst/>
          </a:prstGeom>
          <a:noFill/>
        </p:spPr>
        <p:txBody>
          <a:bodyPr wrap="square" rtlCol="0">
            <a:spAutoFit/>
          </a:bodyPr>
          <a:lstStyle/>
          <a:p>
            <a:r>
              <a:rPr lang="en-US" b="1" dirty="0">
                <a:solidFill>
                  <a:schemeClr val="bg1"/>
                </a:solidFill>
              </a:rPr>
              <a:t>Making amends may seem like a bitter pill to swallow, but for those serious about recovery it can be good medicine for the spirit and the soul.</a:t>
            </a:r>
            <a:endParaRPr lang="en-CA" b="1" dirty="0">
              <a:solidFill>
                <a:schemeClr val="bg1"/>
              </a:solidFill>
            </a:endParaRPr>
          </a:p>
        </p:txBody>
      </p:sp>
    </p:spTree>
    <p:extLst>
      <p:ext uri="{BB962C8B-B14F-4D97-AF65-F5344CB8AC3E}">
        <p14:creationId xmlns:p14="http://schemas.microsoft.com/office/powerpoint/2010/main" val="2005888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011C24-8481-40B1-BB68-5D4F8C43B969}"/>
              </a:ext>
            </a:extLst>
          </p:cNvPr>
          <p:cNvSpPr txBox="1"/>
          <p:nvPr/>
        </p:nvSpPr>
        <p:spPr>
          <a:xfrm>
            <a:off x="0" y="62144"/>
            <a:ext cx="12126897" cy="2215991"/>
          </a:xfrm>
          <a:prstGeom prst="rect">
            <a:avLst/>
          </a:prstGeom>
          <a:noFill/>
        </p:spPr>
        <p:txBody>
          <a:bodyPr wrap="square" rtlCol="0">
            <a:spAutoFit/>
          </a:bodyPr>
          <a:lstStyle/>
          <a:p>
            <a:r>
              <a:rPr lang="en-US" sz="4000" b="1" dirty="0">
                <a:solidFill>
                  <a:schemeClr val="bg1"/>
                </a:solidFill>
              </a:rPr>
              <a:t>Step 9:  Made direct amends to such people wherever possible, except when to do so would injure them or others.</a:t>
            </a:r>
            <a:endParaRPr lang="en-CA" sz="4000" b="1" dirty="0">
              <a:solidFill>
                <a:schemeClr val="bg1"/>
              </a:solidFill>
            </a:endParaRPr>
          </a:p>
          <a:p>
            <a:endParaRPr lang="en-CA" dirty="0"/>
          </a:p>
        </p:txBody>
      </p:sp>
      <p:sp>
        <p:nvSpPr>
          <p:cNvPr id="3" name="TextBox 2">
            <a:extLst>
              <a:ext uri="{FF2B5EF4-FFF2-40B4-BE49-F238E27FC236}">
                <a16:creationId xmlns:a16="http://schemas.microsoft.com/office/drawing/2014/main" id="{8831108B-BF2A-4388-80B3-62FF7F43C431}"/>
              </a:ext>
            </a:extLst>
          </p:cNvPr>
          <p:cNvSpPr txBox="1"/>
          <p:nvPr/>
        </p:nvSpPr>
        <p:spPr>
          <a:xfrm>
            <a:off x="0" y="2992067"/>
            <a:ext cx="12126897" cy="1200329"/>
          </a:xfrm>
          <a:prstGeom prst="rect">
            <a:avLst/>
          </a:prstGeom>
          <a:noFill/>
        </p:spPr>
        <p:txBody>
          <a:bodyPr wrap="square" rtlCol="0">
            <a:spAutoFit/>
          </a:bodyPr>
          <a:lstStyle/>
          <a:p>
            <a:r>
              <a:rPr lang="en-US" b="1" dirty="0">
                <a:solidFill>
                  <a:schemeClr val="bg1"/>
                </a:solidFill>
              </a:rPr>
              <a:t>Step 9 is another one of the 12 steps, that initially appears most difficult, but the rewards of putting this principle into practice can be immense. The spiritual principle involved is that of forgiveness, not only from others but forgiveness of self, which can bring healing to both parties.</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F19C1FD2-0489-4C8D-997A-0179C3A0A0F1}"/>
              </a:ext>
            </a:extLst>
          </p:cNvPr>
          <p:cNvSpPr txBox="1"/>
          <p:nvPr/>
        </p:nvSpPr>
        <p:spPr>
          <a:xfrm>
            <a:off x="-1" y="4906328"/>
            <a:ext cx="12126897" cy="1477328"/>
          </a:xfrm>
          <a:prstGeom prst="rect">
            <a:avLst/>
          </a:prstGeom>
          <a:noFill/>
        </p:spPr>
        <p:txBody>
          <a:bodyPr wrap="square" rtlCol="0">
            <a:spAutoFit/>
          </a:bodyPr>
          <a:lstStyle/>
          <a:p>
            <a:r>
              <a:rPr lang="en-US" b="1" dirty="0">
                <a:solidFill>
                  <a:schemeClr val="bg1"/>
                </a:solidFill>
              </a:rPr>
              <a:t>After completing </a:t>
            </a:r>
            <a:r>
              <a:rPr lang="en-US" b="1" u="sng" dirty="0">
                <a:solidFill>
                  <a:schemeClr val="bg1"/>
                </a:solidFill>
                <a:hlinkClick r:id="rId2">
                  <a:extLst>
                    <a:ext uri="{A12FA001-AC4F-418D-AE19-62706E023703}">
                      <ahyp:hlinkClr xmlns:ahyp="http://schemas.microsoft.com/office/drawing/2018/hyperlinkcolor" val="tx"/>
                    </a:ext>
                  </a:extLst>
                </a:hlinkClick>
              </a:rPr>
              <a:t>Step 8</a:t>
            </a:r>
            <a:r>
              <a:rPr lang="en-US" b="1" dirty="0">
                <a:solidFill>
                  <a:schemeClr val="bg1"/>
                </a:solidFill>
              </a:rPr>
              <a:t> – made a list of all persons we had harmed, and became willing to make amends to them all – the next logical step is to make those amends if possible, and the suggestion is to do so directly to those who have been harmed. By making direct amends to the person harmed the temptation to skirt the issue because of embarrassment or pain is avoided.</a:t>
            </a:r>
            <a:endParaRPr lang="en-CA" b="1" dirty="0">
              <a:solidFill>
                <a:schemeClr val="bg1"/>
              </a:solidFill>
            </a:endParaRPr>
          </a:p>
          <a:p>
            <a:endParaRPr lang="en-CA" dirty="0"/>
          </a:p>
        </p:txBody>
      </p:sp>
    </p:spTree>
    <p:extLst>
      <p:ext uri="{BB962C8B-B14F-4D97-AF65-F5344CB8AC3E}">
        <p14:creationId xmlns:p14="http://schemas.microsoft.com/office/powerpoint/2010/main" val="553419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CF543-6F35-4B47-B54D-081E51670484}"/>
              </a:ext>
            </a:extLst>
          </p:cNvPr>
          <p:cNvSpPr txBox="1"/>
          <p:nvPr/>
        </p:nvSpPr>
        <p:spPr>
          <a:xfrm>
            <a:off x="0" y="115410"/>
            <a:ext cx="12192000" cy="2308324"/>
          </a:xfrm>
          <a:prstGeom prst="rect">
            <a:avLst/>
          </a:prstGeom>
          <a:noFill/>
        </p:spPr>
        <p:txBody>
          <a:bodyPr wrap="square" rtlCol="0">
            <a:spAutoFit/>
          </a:bodyPr>
          <a:lstStyle/>
          <a:p>
            <a:r>
              <a:rPr lang="en-US" b="1" u="sng" dirty="0">
                <a:solidFill>
                  <a:schemeClr val="bg1"/>
                </a:solidFill>
              </a:rPr>
              <a:t>Simple But Not Easy!</a:t>
            </a:r>
            <a:r>
              <a:rPr lang="en-US" b="1" dirty="0">
                <a:solidFill>
                  <a:schemeClr val="bg1"/>
                </a:solidFill>
              </a:rPr>
              <a:t> - But those making the amends find many times that the person to whom they have harmed is more than willing to accept those amends happily – and a healing process begins not only in the relationship but in each individual. This is not always the case, however. Sometimes the injured party is not willing to forgive and forget. Regardless, </a:t>
            </a:r>
            <a:r>
              <a:rPr lang="en-US" b="1" u="sng" dirty="0">
                <a:solidFill>
                  <a:schemeClr val="bg1"/>
                </a:solidFill>
                <a:hlinkClick r:id="rId2">
                  <a:extLst>
                    <a:ext uri="{A12FA001-AC4F-418D-AE19-62706E023703}">
                      <ahyp:hlinkClr xmlns:ahyp="http://schemas.microsoft.com/office/drawing/2018/hyperlinkcolor" val="tx"/>
                    </a:ext>
                  </a:extLst>
                </a:hlinkClick>
              </a:rPr>
              <a:t>spiritual progress</a:t>
            </a:r>
            <a:r>
              <a:rPr lang="en-US" b="1" dirty="0">
                <a:solidFill>
                  <a:schemeClr val="bg1"/>
                </a:solidFill>
              </a:rPr>
              <a:t> for those in recovery depends on upon doing their part right and making direct amends.</a:t>
            </a:r>
            <a:endParaRPr lang="en-CA" b="1" dirty="0">
              <a:solidFill>
                <a:schemeClr val="bg1"/>
              </a:solidFill>
            </a:endParaRPr>
          </a:p>
          <a:p>
            <a:endParaRPr lang="en-CA" b="1" dirty="0">
              <a:solidFill>
                <a:schemeClr val="bg1"/>
              </a:solidFill>
            </a:endParaRPr>
          </a:p>
          <a:p>
            <a:r>
              <a:rPr lang="en-US" b="1" u="sng" dirty="0">
                <a:solidFill>
                  <a:schemeClr val="bg1"/>
                </a:solidFill>
              </a:rPr>
              <a:t> </a:t>
            </a:r>
            <a:endParaRPr lang="en-CA" b="1" u="sng" dirty="0">
              <a:solidFill>
                <a:schemeClr val="bg1"/>
              </a:solidFill>
            </a:endParaRPr>
          </a:p>
          <a:p>
            <a:endParaRPr lang="en-CA" dirty="0"/>
          </a:p>
        </p:txBody>
      </p:sp>
      <p:sp>
        <p:nvSpPr>
          <p:cNvPr id="3" name="TextBox 2">
            <a:extLst>
              <a:ext uri="{FF2B5EF4-FFF2-40B4-BE49-F238E27FC236}">
                <a16:creationId xmlns:a16="http://schemas.microsoft.com/office/drawing/2014/main" id="{32C3DF9D-8F89-4573-9596-8495DA3ABE5F}"/>
              </a:ext>
            </a:extLst>
          </p:cNvPr>
          <p:cNvSpPr txBox="1"/>
          <p:nvPr/>
        </p:nvSpPr>
        <p:spPr>
          <a:xfrm>
            <a:off x="0" y="1823569"/>
            <a:ext cx="12192000" cy="1200329"/>
          </a:xfrm>
          <a:prstGeom prst="rect">
            <a:avLst/>
          </a:prstGeom>
          <a:noFill/>
        </p:spPr>
        <p:txBody>
          <a:bodyPr wrap="square" rtlCol="0">
            <a:spAutoFit/>
          </a:bodyPr>
          <a:lstStyle/>
          <a:p>
            <a:r>
              <a:rPr lang="en-US" b="1" dirty="0">
                <a:solidFill>
                  <a:schemeClr val="bg1"/>
                </a:solidFill>
              </a:rPr>
              <a:t>This step does carry a condition -- </a:t>
            </a:r>
            <a:r>
              <a:rPr lang="en-US" b="1" i="1" u="sng" dirty="0">
                <a:solidFill>
                  <a:schemeClr val="bg1"/>
                </a:solidFill>
              </a:rPr>
              <a:t>except when to do so would injure them or others. </a:t>
            </a:r>
            <a:r>
              <a:rPr lang="en-US" b="1" dirty="0">
                <a:solidFill>
                  <a:schemeClr val="bg1"/>
                </a:solidFill>
              </a:rPr>
              <a:t>If the act of making amends will open old wounds or create new harm, then making direct amends should be avoided. The benefit of making amends to the recovering person does not outweigh the need to do no more harm.</a:t>
            </a:r>
            <a:endParaRPr lang="en-CA" b="1" dirty="0">
              <a:solidFill>
                <a:schemeClr val="bg1"/>
              </a:solidFill>
            </a:endParaRPr>
          </a:p>
          <a:p>
            <a:endParaRPr lang="en-CA" dirty="0"/>
          </a:p>
        </p:txBody>
      </p:sp>
      <p:sp>
        <p:nvSpPr>
          <p:cNvPr id="7" name="TextBox 6">
            <a:extLst>
              <a:ext uri="{FF2B5EF4-FFF2-40B4-BE49-F238E27FC236}">
                <a16:creationId xmlns:a16="http://schemas.microsoft.com/office/drawing/2014/main" id="{7E6B49AB-310F-47EA-A2C1-675F50DA0C97}"/>
              </a:ext>
            </a:extLst>
          </p:cNvPr>
          <p:cNvSpPr txBox="1"/>
          <p:nvPr/>
        </p:nvSpPr>
        <p:spPr>
          <a:xfrm>
            <a:off x="0" y="3053373"/>
            <a:ext cx="12192000" cy="1754326"/>
          </a:xfrm>
          <a:prstGeom prst="rect">
            <a:avLst/>
          </a:prstGeom>
          <a:noFill/>
        </p:spPr>
        <p:txBody>
          <a:bodyPr wrap="square" rtlCol="0">
            <a:spAutoFit/>
          </a:bodyPr>
          <a:lstStyle/>
          <a:p>
            <a:r>
              <a:rPr lang="en-US" b="1" dirty="0">
                <a:solidFill>
                  <a:schemeClr val="bg1"/>
                </a:solidFill>
              </a:rPr>
              <a:t>What Does Making Amends Have to Do With Sobriety?  - If your goal is to remain sober, then it's important to take this step to make amends when possible, because if you fail to do so, it could come back to cause you problems later.  If you know that you caused harm to others during your drinking days or you borrowed money and never paid it back, and you don't try to set the situation right, then there is a very good chance the issue will arise again and when it does it could be a trigger for a relapse.</a:t>
            </a:r>
            <a:endParaRPr lang="en-CA" b="1" dirty="0">
              <a:solidFill>
                <a:schemeClr val="bg1"/>
              </a:solidFill>
            </a:endParaRPr>
          </a:p>
          <a:p>
            <a:endParaRPr lang="en-CA" dirty="0"/>
          </a:p>
        </p:txBody>
      </p:sp>
      <p:sp>
        <p:nvSpPr>
          <p:cNvPr id="8" name="TextBox 7">
            <a:extLst>
              <a:ext uri="{FF2B5EF4-FFF2-40B4-BE49-F238E27FC236}">
                <a16:creationId xmlns:a16="http://schemas.microsoft.com/office/drawing/2014/main" id="{08D34C40-0C99-43AD-ACA0-32CD0CAB431E}"/>
              </a:ext>
            </a:extLst>
          </p:cNvPr>
          <p:cNvSpPr txBox="1"/>
          <p:nvPr/>
        </p:nvSpPr>
        <p:spPr>
          <a:xfrm>
            <a:off x="0" y="4988264"/>
            <a:ext cx="12192000" cy="1754326"/>
          </a:xfrm>
          <a:prstGeom prst="rect">
            <a:avLst/>
          </a:prstGeom>
          <a:noFill/>
        </p:spPr>
        <p:txBody>
          <a:bodyPr wrap="square" rtlCol="0">
            <a:spAutoFit/>
          </a:bodyPr>
          <a:lstStyle/>
          <a:p>
            <a:r>
              <a:rPr lang="en-US" b="1" dirty="0">
                <a:solidFill>
                  <a:schemeClr val="bg1"/>
                </a:solidFill>
              </a:rPr>
              <a:t>On the other hand, if you deal with the situation from the past, then there is no way for it to come back and bite you later. You have dealt with it properly, you've kept your side of the street clean, and you've put the mistake from the past behind you.  Alcoholism can be a fatal disease. Don't letting putting off </a:t>
            </a:r>
            <a:r>
              <a:rPr lang="en-US" b="1" u="sng" dirty="0">
                <a:solidFill>
                  <a:schemeClr val="bg1"/>
                </a:solidFill>
                <a:hlinkClick r:id="rId3">
                  <a:extLst>
                    <a:ext uri="{A12FA001-AC4F-418D-AE19-62706E023703}">
                      <ahyp:hlinkClr xmlns:ahyp="http://schemas.microsoft.com/office/drawing/2018/hyperlinkcolor" val="tx"/>
                    </a:ext>
                  </a:extLst>
                </a:hlinkClick>
              </a:rPr>
              <a:t>making an apology</a:t>
            </a:r>
            <a:r>
              <a:rPr lang="en-US" b="1" dirty="0">
                <a:solidFill>
                  <a:schemeClr val="bg1"/>
                </a:solidFill>
              </a:rPr>
              <a:t> or paying a debt you owe become a bigger problem in the future that could cause you to pick up a drink.</a:t>
            </a:r>
            <a:endParaRPr lang="en-CA" b="1" dirty="0">
              <a:solidFill>
                <a:schemeClr val="bg1"/>
              </a:solidFill>
            </a:endParaRPr>
          </a:p>
          <a:p>
            <a:endParaRPr lang="en-CA" dirty="0"/>
          </a:p>
        </p:txBody>
      </p:sp>
    </p:spTree>
    <p:extLst>
      <p:ext uri="{BB962C8B-B14F-4D97-AF65-F5344CB8AC3E}">
        <p14:creationId xmlns:p14="http://schemas.microsoft.com/office/powerpoint/2010/main" val="37335410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58873-3FDE-46CA-95EC-A85A8C76AD95}"/>
              </a:ext>
            </a:extLst>
          </p:cNvPr>
          <p:cNvSpPr txBox="1"/>
          <p:nvPr/>
        </p:nvSpPr>
        <p:spPr>
          <a:xfrm>
            <a:off x="67112" y="117446"/>
            <a:ext cx="12063369" cy="1477328"/>
          </a:xfrm>
          <a:prstGeom prst="rect">
            <a:avLst/>
          </a:prstGeom>
          <a:noFill/>
        </p:spPr>
        <p:txBody>
          <a:bodyPr wrap="square" rtlCol="0">
            <a:spAutoFit/>
          </a:bodyPr>
          <a:lstStyle/>
          <a:p>
            <a:r>
              <a:rPr lang="en-US" b="1" dirty="0">
                <a:solidFill>
                  <a:schemeClr val="bg1"/>
                </a:solidFill>
              </a:rPr>
              <a:t>Facing the Truth - Oh, this is a hard step for me. I tend to hide the memory of past transgressions under the ever handy umbrella of "Didn't do it if I don't remember". Since I spent years in a boozy haze all sorts of hurts were ignored.(family tends to be the hardest of all to make amends to) at least it was for me.</a:t>
            </a:r>
            <a:endParaRPr lang="en-CA" b="1" dirty="0">
              <a:solidFill>
                <a:schemeClr val="bg1"/>
              </a:solidFill>
            </a:endParaRPr>
          </a:p>
          <a:p>
            <a:r>
              <a:rPr lang="en-US" b="1" dirty="0"/>
              <a:t> </a:t>
            </a:r>
            <a:endParaRPr lang="en-CA" dirty="0"/>
          </a:p>
          <a:p>
            <a:endParaRPr lang="en-CA" dirty="0"/>
          </a:p>
        </p:txBody>
      </p:sp>
      <p:sp>
        <p:nvSpPr>
          <p:cNvPr id="4" name="TextBox 3">
            <a:extLst>
              <a:ext uri="{FF2B5EF4-FFF2-40B4-BE49-F238E27FC236}">
                <a16:creationId xmlns:a16="http://schemas.microsoft.com/office/drawing/2014/main" id="{AAE7E6C7-383C-4483-AFF6-B127131743FC}"/>
              </a:ext>
            </a:extLst>
          </p:cNvPr>
          <p:cNvSpPr txBox="1"/>
          <p:nvPr/>
        </p:nvSpPr>
        <p:spPr>
          <a:xfrm>
            <a:off x="134224" y="1308683"/>
            <a:ext cx="11990664" cy="1200329"/>
          </a:xfrm>
          <a:prstGeom prst="rect">
            <a:avLst/>
          </a:prstGeom>
          <a:noFill/>
        </p:spPr>
        <p:txBody>
          <a:bodyPr wrap="square" rtlCol="0">
            <a:spAutoFit/>
          </a:bodyPr>
          <a:lstStyle/>
          <a:p>
            <a:r>
              <a:rPr lang="en-US" b="1" dirty="0">
                <a:solidFill>
                  <a:schemeClr val="bg1"/>
                </a:solidFill>
              </a:rPr>
              <a:t>During my drinking "career" I lived far away from my family, therefore, no amends were required. Wrong! Facing the fact that omissions can be painful made this a powerfully healing step to do. And I keep on working it by </a:t>
            </a:r>
            <a:r>
              <a:rPr lang="en-US" b="1" u="sng" dirty="0">
                <a:solidFill>
                  <a:schemeClr val="bg1"/>
                </a:solidFill>
                <a:hlinkClick r:id="rId2">
                  <a:extLst>
                    <a:ext uri="{A12FA001-AC4F-418D-AE19-62706E023703}">
                      <ahyp:hlinkClr xmlns:ahyp="http://schemas.microsoft.com/office/drawing/2018/hyperlinkcolor" val="tx"/>
                    </a:ext>
                  </a:extLst>
                </a:hlinkClick>
              </a:rPr>
              <a:t>staying sober</a:t>
            </a:r>
            <a:r>
              <a:rPr lang="en-US" b="1" dirty="0">
                <a:solidFill>
                  <a:schemeClr val="bg1"/>
                </a:solidFill>
              </a:rPr>
              <a:t>, that is also a form of an amend.</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407887C5-7F7A-4EB4-AE8B-0184969A0D94}"/>
              </a:ext>
            </a:extLst>
          </p:cNvPr>
          <p:cNvSpPr txBox="1"/>
          <p:nvPr/>
        </p:nvSpPr>
        <p:spPr>
          <a:xfrm>
            <a:off x="134224" y="2509012"/>
            <a:ext cx="11990664" cy="2308324"/>
          </a:xfrm>
          <a:prstGeom prst="rect">
            <a:avLst/>
          </a:prstGeom>
          <a:noFill/>
        </p:spPr>
        <p:txBody>
          <a:bodyPr wrap="square" rtlCol="0">
            <a:spAutoFit/>
          </a:bodyPr>
          <a:lstStyle/>
          <a:p>
            <a:r>
              <a:rPr lang="en-US" b="1" dirty="0">
                <a:solidFill>
                  <a:schemeClr val="bg1"/>
                </a:solidFill>
              </a:rPr>
              <a:t>An Amend, Not an Apology - What is an amend? The technical answer is an amend is a change. An amend is not an apology. It is a clear and purposeful act designed to clear up a problem from the past.</a:t>
            </a:r>
          </a:p>
          <a:p>
            <a:r>
              <a:rPr lang="en-US" dirty="0"/>
              <a:t> </a:t>
            </a:r>
            <a:endParaRPr lang="en-CA" dirty="0"/>
          </a:p>
          <a:p>
            <a:r>
              <a:rPr lang="en-US" b="1" dirty="0">
                <a:solidFill>
                  <a:schemeClr val="bg1"/>
                </a:solidFill>
              </a:rPr>
              <a:t>If I harmed someone, and then in the course of working the steps reach a point to make an amend, it is my duty to sit down with the person and explain fully about substance abuse, my own personal program, what my fears were, and how I have changed as a human being.</a:t>
            </a:r>
            <a:endParaRPr lang="en-CA" b="1" dirty="0">
              <a:solidFill>
                <a:schemeClr val="bg1"/>
              </a:solidFill>
            </a:endParaRPr>
          </a:p>
          <a:p>
            <a:endParaRPr lang="en-CA" b="1" dirty="0">
              <a:solidFill>
                <a:schemeClr val="bg1"/>
              </a:solidFill>
            </a:endParaRPr>
          </a:p>
          <a:p>
            <a:endParaRPr lang="en-CA" dirty="0"/>
          </a:p>
        </p:txBody>
      </p:sp>
      <p:sp>
        <p:nvSpPr>
          <p:cNvPr id="6" name="TextBox 5">
            <a:extLst>
              <a:ext uri="{FF2B5EF4-FFF2-40B4-BE49-F238E27FC236}">
                <a16:creationId xmlns:a16="http://schemas.microsoft.com/office/drawing/2014/main" id="{4886BF8E-3958-49FC-806D-72A814949773}"/>
              </a:ext>
            </a:extLst>
          </p:cNvPr>
          <p:cNvSpPr txBox="1"/>
          <p:nvPr/>
        </p:nvSpPr>
        <p:spPr>
          <a:xfrm>
            <a:off x="67112" y="4681057"/>
            <a:ext cx="11990664" cy="1477328"/>
          </a:xfrm>
          <a:prstGeom prst="rect">
            <a:avLst/>
          </a:prstGeom>
          <a:noFill/>
        </p:spPr>
        <p:txBody>
          <a:bodyPr wrap="square" rtlCol="0">
            <a:spAutoFit/>
          </a:bodyPr>
          <a:lstStyle/>
          <a:p>
            <a:r>
              <a:rPr lang="en-US" b="1" dirty="0">
                <a:solidFill>
                  <a:schemeClr val="bg1"/>
                </a:solidFill>
              </a:rPr>
              <a:t>If I owe something material, I pay it back, with interest if necessary. If what I owe cannot be measured in gold or other material substance, then I must humbly </a:t>
            </a:r>
            <a:r>
              <a:rPr lang="en-US" b="1" u="sng" dirty="0">
                <a:solidFill>
                  <a:schemeClr val="bg1"/>
                </a:solidFill>
                <a:hlinkClick r:id="rId3">
                  <a:extLst>
                    <a:ext uri="{A12FA001-AC4F-418D-AE19-62706E023703}">
                      <ahyp:hlinkClr xmlns:ahyp="http://schemas.microsoft.com/office/drawing/2018/hyperlinkcolor" val="tx"/>
                    </a:ext>
                  </a:extLst>
                </a:hlinkClick>
              </a:rPr>
              <a:t>ask for forgiveness</a:t>
            </a:r>
            <a:r>
              <a:rPr lang="en-US" b="1" dirty="0">
                <a:solidFill>
                  <a:schemeClr val="bg1"/>
                </a:solidFill>
              </a:rPr>
              <a:t> for my indiscretions and go my way. (What price is there for hurt feelings?). If we owe money, Pay it back, don’t just say I’m sorry, If you broke your neighbors, fence Fix it and so on.</a:t>
            </a:r>
            <a:endParaRPr lang="en-CA" b="1" dirty="0">
              <a:solidFill>
                <a:schemeClr val="bg1"/>
              </a:solidFill>
            </a:endParaRPr>
          </a:p>
          <a:p>
            <a:endParaRPr lang="en-CA" dirty="0"/>
          </a:p>
        </p:txBody>
      </p:sp>
    </p:spTree>
    <p:extLst>
      <p:ext uri="{BB962C8B-B14F-4D97-AF65-F5344CB8AC3E}">
        <p14:creationId xmlns:p14="http://schemas.microsoft.com/office/powerpoint/2010/main" val="242865171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8FE0D-8967-4E0E-A3F8-ABED8E1C88DB}"/>
              </a:ext>
            </a:extLst>
          </p:cNvPr>
          <p:cNvSpPr txBox="1"/>
          <p:nvPr/>
        </p:nvSpPr>
        <p:spPr>
          <a:xfrm>
            <a:off x="0" y="134224"/>
            <a:ext cx="12192000" cy="1200329"/>
          </a:xfrm>
          <a:prstGeom prst="rect">
            <a:avLst/>
          </a:prstGeom>
          <a:noFill/>
        </p:spPr>
        <p:txBody>
          <a:bodyPr wrap="square" rtlCol="0">
            <a:spAutoFit/>
          </a:bodyPr>
          <a:lstStyle/>
          <a:p>
            <a:r>
              <a:rPr lang="en-US" b="1" dirty="0">
                <a:solidFill>
                  <a:schemeClr val="bg1"/>
                </a:solidFill>
              </a:rPr>
              <a:t>A Healing Opportunity - When I first experienced Step 9, I made amends because I finally saw things differently, and saw my part in the hurts I had caused and wanted to confess to them so I could feel better and let go of the guilt I had with this new awareness.</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7FD9F19D-4672-4DC9-A4E3-480B056A44E1}"/>
              </a:ext>
            </a:extLst>
          </p:cNvPr>
          <p:cNvSpPr txBox="1"/>
          <p:nvPr/>
        </p:nvSpPr>
        <p:spPr>
          <a:xfrm>
            <a:off x="0" y="1674674"/>
            <a:ext cx="12192000" cy="1754326"/>
          </a:xfrm>
          <a:prstGeom prst="rect">
            <a:avLst/>
          </a:prstGeom>
          <a:noFill/>
        </p:spPr>
        <p:txBody>
          <a:bodyPr wrap="square" rtlCol="0">
            <a:spAutoFit/>
          </a:bodyPr>
          <a:lstStyle/>
          <a:p>
            <a:r>
              <a:rPr lang="en-US" b="1" dirty="0">
                <a:solidFill>
                  <a:schemeClr val="bg1"/>
                </a:solidFill>
              </a:rPr>
              <a:t>This was a good start for me but there were still a lot of "I's" as I experienced this step. As with all my steps I have found for me, that as time moves on they reveal more and more to me. I have found that there is so much spiritual depth to them. The more I practiced this step the more I found out how much healing comes from it and not just for me.</a:t>
            </a:r>
          </a:p>
          <a:p>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754A9B1E-630D-46F6-A994-CAF95808FE54}"/>
              </a:ext>
            </a:extLst>
          </p:cNvPr>
          <p:cNvSpPr txBox="1"/>
          <p:nvPr/>
        </p:nvSpPr>
        <p:spPr>
          <a:xfrm>
            <a:off x="0" y="5120205"/>
            <a:ext cx="12192000" cy="1477328"/>
          </a:xfrm>
          <a:prstGeom prst="rect">
            <a:avLst/>
          </a:prstGeom>
          <a:noFill/>
        </p:spPr>
        <p:txBody>
          <a:bodyPr wrap="square" rtlCol="0">
            <a:spAutoFit/>
          </a:bodyPr>
          <a:lstStyle/>
          <a:p>
            <a:r>
              <a:rPr lang="en-US" b="1" dirty="0">
                <a:solidFill>
                  <a:schemeClr val="bg1"/>
                </a:solidFill>
              </a:rPr>
              <a:t>So when I become aware of an injury I have caused another person, I gladly bear my soul of my wrong-doing so that the other person doesn't have to carry around any excess garbage, twist their mind over and over again trying to make sense from the Mack truck that just ran them over. How blessed we are to become free from our past, and given the gift to help free another.</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AF20A006-4F47-4582-8EE2-80A956A66E43}"/>
              </a:ext>
            </a:extLst>
          </p:cNvPr>
          <p:cNvSpPr txBox="1"/>
          <p:nvPr/>
        </p:nvSpPr>
        <p:spPr>
          <a:xfrm>
            <a:off x="0" y="3429000"/>
            <a:ext cx="12192000" cy="1200329"/>
          </a:xfrm>
          <a:prstGeom prst="rect">
            <a:avLst/>
          </a:prstGeom>
          <a:noFill/>
        </p:spPr>
        <p:txBody>
          <a:bodyPr wrap="square" rtlCol="0">
            <a:spAutoFit/>
          </a:bodyPr>
          <a:lstStyle/>
          <a:p>
            <a:r>
              <a:rPr lang="en-US" b="1" dirty="0">
                <a:solidFill>
                  <a:schemeClr val="bg1"/>
                </a:solidFill>
              </a:rPr>
              <a:t>As in many harms done, I found that it just wasn't "I" who had it all twisted up. In opening up some past wrongs and in making those amends, many dear and wonderful people have also received a healing, an understanding and answers to stuff they were holding on to for far too long. The truth also set them free.</a:t>
            </a:r>
            <a:endParaRPr lang="en-CA" b="1" dirty="0">
              <a:solidFill>
                <a:schemeClr val="bg1"/>
              </a:solidFill>
            </a:endParaRPr>
          </a:p>
          <a:p>
            <a:endParaRPr lang="en-CA" dirty="0"/>
          </a:p>
        </p:txBody>
      </p:sp>
    </p:spTree>
    <p:extLst>
      <p:ext uri="{BB962C8B-B14F-4D97-AF65-F5344CB8AC3E}">
        <p14:creationId xmlns:p14="http://schemas.microsoft.com/office/powerpoint/2010/main" val="8259450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E0628D-795F-44D6-B3CC-F2137B63C7B4}"/>
              </a:ext>
            </a:extLst>
          </p:cNvPr>
          <p:cNvSpPr txBox="1"/>
          <p:nvPr/>
        </p:nvSpPr>
        <p:spPr>
          <a:xfrm>
            <a:off x="0" y="1006680"/>
            <a:ext cx="12192000" cy="1200329"/>
          </a:xfrm>
          <a:prstGeom prst="rect">
            <a:avLst/>
          </a:prstGeom>
          <a:noFill/>
        </p:spPr>
        <p:txBody>
          <a:bodyPr wrap="square" rtlCol="0">
            <a:spAutoFit/>
          </a:bodyPr>
          <a:lstStyle/>
          <a:p>
            <a:r>
              <a:rPr lang="en-US" b="1" dirty="0">
                <a:solidFill>
                  <a:schemeClr val="bg1"/>
                </a:solidFill>
              </a:rPr>
              <a:t>Admitting the Part I Played - I always thought that I had been making direct amends whenever I had injured others. I would apologize for my mistakes and pray about it to have the knowledge to not repeat my actions. This what how I felt before coming to AA.</a:t>
            </a:r>
          </a:p>
          <a:p>
            <a:endParaRPr lang="en-CA" b="1" dirty="0">
              <a:solidFill>
                <a:schemeClr val="bg1"/>
              </a:solidFill>
            </a:endParaRPr>
          </a:p>
        </p:txBody>
      </p:sp>
      <p:sp>
        <p:nvSpPr>
          <p:cNvPr id="3" name="TextBox 2">
            <a:extLst>
              <a:ext uri="{FF2B5EF4-FFF2-40B4-BE49-F238E27FC236}">
                <a16:creationId xmlns:a16="http://schemas.microsoft.com/office/drawing/2014/main" id="{3294AB0B-B48C-40D0-B61B-2263EF9048C6}"/>
              </a:ext>
            </a:extLst>
          </p:cNvPr>
          <p:cNvSpPr txBox="1"/>
          <p:nvPr/>
        </p:nvSpPr>
        <p:spPr>
          <a:xfrm>
            <a:off x="0" y="3322040"/>
            <a:ext cx="12192000" cy="923330"/>
          </a:xfrm>
          <a:prstGeom prst="rect">
            <a:avLst/>
          </a:prstGeom>
          <a:noFill/>
        </p:spPr>
        <p:txBody>
          <a:bodyPr wrap="square" rtlCol="0">
            <a:spAutoFit/>
          </a:bodyPr>
          <a:lstStyle/>
          <a:p>
            <a:r>
              <a:rPr lang="en-US" b="1" dirty="0">
                <a:solidFill>
                  <a:schemeClr val="bg1"/>
                </a:solidFill>
              </a:rPr>
              <a:t>And I am glad we have this step, It keeps us honest with ourselves and with others.  </a:t>
            </a:r>
          </a:p>
          <a:p>
            <a:r>
              <a:rPr lang="en-US" b="1" dirty="0">
                <a:solidFill>
                  <a:schemeClr val="bg1"/>
                </a:solidFill>
              </a:rPr>
              <a:t>                                                           </a:t>
            </a:r>
            <a:endParaRPr lang="en-CA" b="1" dirty="0">
              <a:solidFill>
                <a:schemeClr val="bg1"/>
              </a:solidFill>
            </a:endParaRPr>
          </a:p>
          <a:p>
            <a:endParaRPr lang="en-CA" dirty="0"/>
          </a:p>
        </p:txBody>
      </p:sp>
      <p:sp>
        <p:nvSpPr>
          <p:cNvPr id="5" name="Rectangle 4">
            <a:extLst>
              <a:ext uri="{FF2B5EF4-FFF2-40B4-BE49-F238E27FC236}">
                <a16:creationId xmlns:a16="http://schemas.microsoft.com/office/drawing/2014/main" id="{40B7EE56-035C-4C17-88BA-68610D51EADA}"/>
              </a:ext>
            </a:extLst>
          </p:cNvPr>
          <p:cNvSpPr/>
          <p:nvPr/>
        </p:nvSpPr>
        <p:spPr>
          <a:xfrm>
            <a:off x="0" y="5016183"/>
            <a:ext cx="12192000" cy="369332"/>
          </a:xfrm>
          <a:prstGeom prst="rect">
            <a:avLst/>
          </a:prstGeom>
        </p:spPr>
        <p:txBody>
          <a:bodyPr wrap="square">
            <a:spAutoFit/>
          </a:bodyPr>
          <a:lstStyle/>
          <a:p>
            <a:r>
              <a:rPr lang="en-US" b="1" dirty="0">
                <a:solidFill>
                  <a:schemeClr val="bg1"/>
                </a:solidFill>
              </a:rPr>
              <a:t>Nobody likes to admit to being wrong. But it is absolutely necessary to maintain spiritual progress in recovery</a:t>
            </a:r>
            <a:endParaRPr lang="en-CA" b="1" dirty="0">
              <a:solidFill>
                <a:schemeClr val="bg1"/>
              </a:solidFill>
            </a:endParaRPr>
          </a:p>
        </p:txBody>
      </p:sp>
    </p:spTree>
    <p:extLst>
      <p:ext uri="{BB962C8B-B14F-4D97-AF65-F5344CB8AC3E}">
        <p14:creationId xmlns:p14="http://schemas.microsoft.com/office/powerpoint/2010/main" val="35292818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FF5E2-D9DF-4247-BF8A-0C7D702DD0BD}"/>
              </a:ext>
            </a:extLst>
          </p:cNvPr>
          <p:cNvSpPr txBox="1"/>
          <p:nvPr/>
        </p:nvSpPr>
        <p:spPr>
          <a:xfrm>
            <a:off x="0" y="134224"/>
            <a:ext cx="12192000" cy="1600438"/>
          </a:xfrm>
          <a:prstGeom prst="rect">
            <a:avLst/>
          </a:prstGeom>
          <a:noFill/>
        </p:spPr>
        <p:txBody>
          <a:bodyPr wrap="square" rtlCol="0">
            <a:spAutoFit/>
          </a:bodyPr>
          <a:lstStyle/>
          <a:p>
            <a:r>
              <a:rPr lang="en-US" sz="4000" b="1" dirty="0">
                <a:solidFill>
                  <a:schemeClr val="bg1"/>
                </a:solidFill>
              </a:rPr>
              <a:t>Step 10:  Continued to take person inventory, and when we were wrong promptly admitted it.</a:t>
            </a:r>
            <a:endParaRPr lang="en-CA" sz="4000" b="1" dirty="0">
              <a:solidFill>
                <a:schemeClr val="bg1"/>
              </a:solidFill>
            </a:endParaRPr>
          </a:p>
          <a:p>
            <a:endParaRPr lang="en-CA" dirty="0"/>
          </a:p>
        </p:txBody>
      </p:sp>
      <p:sp>
        <p:nvSpPr>
          <p:cNvPr id="3" name="TextBox 2">
            <a:extLst>
              <a:ext uri="{FF2B5EF4-FFF2-40B4-BE49-F238E27FC236}">
                <a16:creationId xmlns:a16="http://schemas.microsoft.com/office/drawing/2014/main" id="{30829877-5CFB-413F-8058-1ACEB4913930}"/>
              </a:ext>
            </a:extLst>
          </p:cNvPr>
          <p:cNvSpPr txBox="1"/>
          <p:nvPr/>
        </p:nvSpPr>
        <p:spPr>
          <a:xfrm>
            <a:off x="0" y="1996580"/>
            <a:ext cx="12192000" cy="1200329"/>
          </a:xfrm>
          <a:prstGeom prst="rect">
            <a:avLst/>
          </a:prstGeom>
          <a:noFill/>
        </p:spPr>
        <p:txBody>
          <a:bodyPr wrap="square" rtlCol="0">
            <a:spAutoFit/>
          </a:bodyPr>
          <a:lstStyle/>
          <a:p>
            <a:r>
              <a:rPr lang="en-US" b="1" dirty="0">
                <a:solidFill>
                  <a:schemeClr val="bg1"/>
                </a:solidFill>
              </a:rPr>
              <a:t>Step 10 may be one of the least popular of all the 12 steps because it is simply no fun to be wrong and then have to admit it! But without this step, progress toward recovery can not only cease, it can actually lose ground.</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BA0AFED2-7CB6-42C8-A1F6-27CD9008C55D}"/>
              </a:ext>
            </a:extLst>
          </p:cNvPr>
          <p:cNvSpPr txBox="1"/>
          <p:nvPr/>
        </p:nvSpPr>
        <p:spPr>
          <a:xfrm>
            <a:off x="0" y="3113019"/>
            <a:ext cx="12192000" cy="923330"/>
          </a:xfrm>
          <a:prstGeom prst="rect">
            <a:avLst/>
          </a:prstGeom>
          <a:noFill/>
        </p:spPr>
        <p:txBody>
          <a:bodyPr wrap="square" rtlCol="0">
            <a:spAutoFit/>
          </a:bodyPr>
          <a:lstStyle/>
          <a:p>
            <a:r>
              <a:rPr lang="en-US" b="1" dirty="0">
                <a:solidFill>
                  <a:schemeClr val="bg1"/>
                </a:solidFill>
              </a:rPr>
              <a:t>It is another process which seems on the surface to be difficult to face, but in actuality, it is as much a benefit to the one admitting the wrong as it is to the person who was wronged.</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0500890B-46A4-4996-86A7-858F4EC6C81A}"/>
              </a:ext>
            </a:extLst>
          </p:cNvPr>
          <p:cNvSpPr txBox="1"/>
          <p:nvPr/>
        </p:nvSpPr>
        <p:spPr>
          <a:xfrm>
            <a:off x="0" y="4036349"/>
            <a:ext cx="12192000" cy="923330"/>
          </a:xfrm>
          <a:prstGeom prst="rect">
            <a:avLst/>
          </a:prstGeom>
          <a:noFill/>
        </p:spPr>
        <p:txBody>
          <a:bodyPr wrap="square" rtlCol="0">
            <a:spAutoFit/>
          </a:bodyPr>
          <a:lstStyle/>
          <a:p>
            <a:r>
              <a:rPr lang="en-US" b="1" dirty="0">
                <a:solidFill>
                  <a:schemeClr val="bg1"/>
                </a:solidFill>
              </a:rPr>
              <a:t>By promptly facing mistakes and taking responsibility for them, it prevents situations from festering into resentments and anger that can become real problems.</a:t>
            </a:r>
            <a:endParaRPr lang="en-CA" b="1" dirty="0">
              <a:solidFill>
                <a:schemeClr val="bg1"/>
              </a:solidFill>
            </a:endParaRPr>
          </a:p>
          <a:p>
            <a:endParaRPr lang="en-CA" dirty="0"/>
          </a:p>
        </p:txBody>
      </p:sp>
      <p:sp>
        <p:nvSpPr>
          <p:cNvPr id="6" name="TextBox 5">
            <a:extLst>
              <a:ext uri="{FF2B5EF4-FFF2-40B4-BE49-F238E27FC236}">
                <a16:creationId xmlns:a16="http://schemas.microsoft.com/office/drawing/2014/main" id="{91E5FD69-E3FD-4046-873D-4274DFC293A5}"/>
              </a:ext>
            </a:extLst>
          </p:cNvPr>
          <p:cNvSpPr txBox="1"/>
          <p:nvPr/>
        </p:nvSpPr>
        <p:spPr>
          <a:xfrm>
            <a:off x="0" y="4959679"/>
            <a:ext cx="12192000" cy="1200329"/>
          </a:xfrm>
          <a:prstGeom prst="rect">
            <a:avLst/>
          </a:prstGeom>
          <a:noFill/>
        </p:spPr>
        <p:txBody>
          <a:bodyPr wrap="square" rtlCol="0">
            <a:spAutoFit/>
          </a:bodyPr>
          <a:lstStyle/>
          <a:p>
            <a:r>
              <a:rPr lang="en-US" b="1" dirty="0">
                <a:solidFill>
                  <a:schemeClr val="bg1"/>
                </a:solidFill>
              </a:rPr>
              <a:t>Step 10 helps to keep the spiritual house clean. All humans and are bound to make mistakes and errors. Owning up to those wrongs quickly settles the issue. Rather than weighing on the conscience or building up to produce greater consequence, the mistake is corrected promptly and the problem nipped in the bud.</a:t>
            </a:r>
            <a:endParaRPr lang="en-CA" b="1" dirty="0">
              <a:solidFill>
                <a:schemeClr val="bg1"/>
              </a:solidFill>
            </a:endParaRPr>
          </a:p>
          <a:p>
            <a:endParaRPr lang="en-CA" dirty="0"/>
          </a:p>
        </p:txBody>
      </p:sp>
    </p:spTree>
    <p:extLst>
      <p:ext uri="{BB962C8B-B14F-4D97-AF65-F5344CB8AC3E}">
        <p14:creationId xmlns:p14="http://schemas.microsoft.com/office/powerpoint/2010/main" val="1004994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A3EE2-4AEF-4D7F-89B9-80996216D646}"/>
              </a:ext>
            </a:extLst>
          </p:cNvPr>
          <p:cNvSpPr txBox="1"/>
          <p:nvPr/>
        </p:nvSpPr>
        <p:spPr>
          <a:xfrm>
            <a:off x="0" y="109057"/>
            <a:ext cx="12192000" cy="2585323"/>
          </a:xfrm>
          <a:prstGeom prst="rect">
            <a:avLst/>
          </a:prstGeom>
          <a:noFill/>
        </p:spPr>
        <p:txBody>
          <a:bodyPr wrap="square" rtlCol="0">
            <a:spAutoFit/>
          </a:bodyPr>
          <a:lstStyle/>
          <a:p>
            <a:r>
              <a:rPr lang="en-US" b="1" dirty="0">
                <a:solidFill>
                  <a:schemeClr val="bg1"/>
                </a:solidFill>
              </a:rPr>
              <a:t>For example, suppose you say something insensitive or crude and as soon as it pops out of your mouth, you realize it was not the right thing to say to that person. As step 10 suggests, you apologize immediately and tell the person that you were wrong and you should never have said it.</a:t>
            </a:r>
          </a:p>
          <a:p>
            <a:endParaRPr lang="en-US" b="1" dirty="0">
              <a:solidFill>
                <a:schemeClr val="bg1"/>
              </a:solidFill>
            </a:endParaRPr>
          </a:p>
          <a:p>
            <a:r>
              <a:rPr lang="en-US" b="1" dirty="0">
                <a:solidFill>
                  <a:schemeClr val="bg1"/>
                </a:solidFill>
              </a:rPr>
              <a:t>Then, you can walk away knowing you have done your part to make it right. If the other person wants to hold on to it and remain angry about it, it is their problem, not yours. The steps are to help you make progress. In the end, you apologized for your spiritual benefit, more than for their benefit.</a:t>
            </a:r>
            <a:endParaRPr lang="en-CA" b="1" dirty="0">
              <a:solidFill>
                <a:schemeClr val="bg1"/>
              </a:solidFill>
            </a:endParaRPr>
          </a:p>
          <a:p>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B2F39975-C224-48AC-B42B-341D9633EE76}"/>
              </a:ext>
            </a:extLst>
          </p:cNvPr>
          <p:cNvSpPr txBox="1"/>
          <p:nvPr/>
        </p:nvSpPr>
        <p:spPr>
          <a:xfrm>
            <a:off x="0" y="2382473"/>
            <a:ext cx="12192000" cy="2585323"/>
          </a:xfrm>
          <a:prstGeom prst="rect">
            <a:avLst/>
          </a:prstGeom>
          <a:noFill/>
        </p:spPr>
        <p:txBody>
          <a:bodyPr wrap="square" rtlCol="0">
            <a:spAutoFit/>
          </a:bodyPr>
          <a:lstStyle/>
          <a:p>
            <a:r>
              <a:rPr lang="en-US" b="1" u="sng" dirty="0">
                <a:solidFill>
                  <a:schemeClr val="bg1"/>
                </a:solidFill>
              </a:rPr>
              <a:t>Staying Humble </a:t>
            </a:r>
            <a:r>
              <a:rPr lang="en-US" b="1" dirty="0">
                <a:solidFill>
                  <a:schemeClr val="bg1"/>
                </a:solidFill>
              </a:rPr>
              <a:t>- I love this step! It keeps me honest and humble and keeps that inner peace with me that I sought for so very long. I know immediately if I have hurt someone, I really try in daily living to always stop before I open my mouth and think.</a:t>
            </a:r>
          </a:p>
          <a:p>
            <a:endParaRPr lang="en-US" b="1" dirty="0">
              <a:solidFill>
                <a:schemeClr val="bg1"/>
              </a:solidFill>
            </a:endParaRPr>
          </a:p>
          <a:p>
            <a:r>
              <a:rPr lang="en-US" b="1" dirty="0">
                <a:solidFill>
                  <a:schemeClr val="bg1"/>
                </a:solidFill>
              </a:rPr>
              <a:t>I know when I hit the pillow at night there is usually no one that is hurt by something I've said or done. This step in my daily life has helped me to be more conscious of other people's feelings instead of just my own. I guess you could say it gives you a conscience and the means to deal with it.</a:t>
            </a:r>
            <a:endParaRPr lang="en-CA" b="1" dirty="0">
              <a:solidFill>
                <a:schemeClr val="bg1"/>
              </a:solidFill>
            </a:endParaRPr>
          </a:p>
          <a:p>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0B3A36C6-D5D1-4AF4-8465-45B74FE309DC}"/>
              </a:ext>
            </a:extLst>
          </p:cNvPr>
          <p:cNvSpPr txBox="1"/>
          <p:nvPr/>
        </p:nvSpPr>
        <p:spPr>
          <a:xfrm>
            <a:off x="0" y="4781725"/>
            <a:ext cx="12192000" cy="1477328"/>
          </a:xfrm>
          <a:prstGeom prst="rect">
            <a:avLst/>
          </a:prstGeom>
          <a:noFill/>
        </p:spPr>
        <p:txBody>
          <a:bodyPr wrap="square" rtlCol="0">
            <a:spAutoFit/>
          </a:bodyPr>
          <a:lstStyle/>
          <a:p>
            <a:r>
              <a:rPr lang="en-US" b="1" u="sng" dirty="0">
                <a:solidFill>
                  <a:schemeClr val="bg1"/>
                </a:solidFill>
              </a:rPr>
              <a:t>Step 10 Is an Ego Buster </a:t>
            </a:r>
            <a:r>
              <a:rPr lang="en-US" b="1" dirty="0">
                <a:solidFill>
                  <a:schemeClr val="bg1"/>
                </a:solidFill>
              </a:rPr>
              <a:t>- My least favorite step. Me? Wrong? Can't be! And when I am wrong, I always find a way to turn it and twist it and make it the other guy's fault. That's what I did for years. Today, I very reluctantly admit when I am wrong, and to tell you the truth, even though it makes me feel better, I still don't like doing it. The reason is simple: </a:t>
            </a:r>
            <a:r>
              <a:rPr lang="en-US" b="1" i="1" dirty="0">
                <a:solidFill>
                  <a:schemeClr val="bg1"/>
                </a:solidFill>
              </a:rPr>
              <a:t>EGO!</a:t>
            </a:r>
            <a:endParaRPr lang="en-CA" b="1" i="1" dirty="0">
              <a:solidFill>
                <a:schemeClr val="bg1"/>
              </a:solidFill>
            </a:endParaRPr>
          </a:p>
          <a:p>
            <a:endParaRPr lang="en-CA" dirty="0"/>
          </a:p>
        </p:txBody>
      </p:sp>
    </p:spTree>
    <p:extLst>
      <p:ext uri="{BB962C8B-B14F-4D97-AF65-F5344CB8AC3E}">
        <p14:creationId xmlns:p14="http://schemas.microsoft.com/office/powerpoint/2010/main" val="37841848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A642A0-88E6-4D46-B17D-FFC7B69B3975}"/>
              </a:ext>
            </a:extLst>
          </p:cNvPr>
          <p:cNvSpPr txBox="1"/>
          <p:nvPr/>
        </p:nvSpPr>
        <p:spPr>
          <a:xfrm>
            <a:off x="0" y="226503"/>
            <a:ext cx="12192000" cy="923330"/>
          </a:xfrm>
          <a:prstGeom prst="rect">
            <a:avLst/>
          </a:prstGeom>
          <a:noFill/>
        </p:spPr>
        <p:txBody>
          <a:bodyPr wrap="square" rtlCol="0">
            <a:spAutoFit/>
          </a:bodyPr>
          <a:lstStyle/>
          <a:p>
            <a:r>
              <a:rPr lang="en-US" b="1" u="sng" dirty="0">
                <a:solidFill>
                  <a:schemeClr val="bg1"/>
                </a:solidFill>
              </a:rPr>
              <a:t>Cleaning House </a:t>
            </a:r>
            <a:r>
              <a:rPr lang="en-US" b="1" dirty="0">
                <a:solidFill>
                  <a:schemeClr val="bg1"/>
                </a:solidFill>
              </a:rPr>
              <a:t>- For me, Step 10 is very important to my daily living. What a joy to not let any mean spirited deed or thoughtless remark fester. The act of quickly trying to right the wrong keeps my mental house clean. If I cannot "fix" the hurt directly to the person, I try to do an unexpected kindness to another.</a:t>
            </a:r>
            <a:endParaRPr lang="en-CA" b="1" dirty="0">
              <a:solidFill>
                <a:schemeClr val="bg1"/>
              </a:solidFill>
            </a:endParaRPr>
          </a:p>
        </p:txBody>
      </p:sp>
      <p:sp>
        <p:nvSpPr>
          <p:cNvPr id="3" name="TextBox 2">
            <a:extLst>
              <a:ext uri="{FF2B5EF4-FFF2-40B4-BE49-F238E27FC236}">
                <a16:creationId xmlns:a16="http://schemas.microsoft.com/office/drawing/2014/main" id="{4F772B49-9CE4-493B-AD2D-A34A412FF3BF}"/>
              </a:ext>
            </a:extLst>
          </p:cNvPr>
          <p:cNvSpPr txBox="1"/>
          <p:nvPr/>
        </p:nvSpPr>
        <p:spPr>
          <a:xfrm>
            <a:off x="0" y="1442906"/>
            <a:ext cx="12192000" cy="1200329"/>
          </a:xfrm>
          <a:prstGeom prst="rect">
            <a:avLst/>
          </a:prstGeom>
          <a:noFill/>
        </p:spPr>
        <p:txBody>
          <a:bodyPr wrap="square" rtlCol="0">
            <a:spAutoFit/>
          </a:bodyPr>
          <a:lstStyle/>
          <a:p>
            <a:r>
              <a:rPr lang="en-US" b="1" u="sng" dirty="0">
                <a:solidFill>
                  <a:schemeClr val="bg1"/>
                </a:solidFill>
              </a:rPr>
              <a:t>Taking Responsibility </a:t>
            </a:r>
            <a:r>
              <a:rPr lang="en-US" b="1" dirty="0">
                <a:solidFill>
                  <a:schemeClr val="bg1"/>
                </a:solidFill>
              </a:rPr>
              <a:t>- Continuing to take my inventory was not too difficult, because my fourth step really acquainted me with myself as I was, and what I was. After sharing what I had learned about me, with another person, and God, I was capable of recapping my life on a daily basis.</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5D5EDD46-CA1C-4003-B6EC-5008713361C3}"/>
              </a:ext>
            </a:extLst>
          </p:cNvPr>
          <p:cNvSpPr txBox="1"/>
          <p:nvPr/>
        </p:nvSpPr>
        <p:spPr>
          <a:xfrm>
            <a:off x="0" y="2643235"/>
            <a:ext cx="12192000" cy="1754326"/>
          </a:xfrm>
          <a:prstGeom prst="rect">
            <a:avLst/>
          </a:prstGeom>
          <a:noFill/>
        </p:spPr>
        <p:txBody>
          <a:bodyPr wrap="square" rtlCol="0">
            <a:spAutoFit/>
          </a:bodyPr>
          <a:lstStyle/>
          <a:p>
            <a:r>
              <a:rPr lang="en-US" b="1" dirty="0">
                <a:solidFill>
                  <a:schemeClr val="bg1"/>
                </a:solidFill>
              </a:rPr>
              <a:t>When everything was going well It was important that I reflect this also in my daily inventory. I had learned that the inventory was good as well as bad. When or if it were bad I had to take responsibility.</a:t>
            </a:r>
          </a:p>
          <a:p>
            <a:endParaRPr lang="en-CA" b="1" dirty="0">
              <a:solidFill>
                <a:schemeClr val="bg1"/>
              </a:solidFill>
            </a:endParaRPr>
          </a:p>
          <a:p>
            <a:r>
              <a:rPr lang="en-US" b="1" dirty="0">
                <a:solidFill>
                  <a:schemeClr val="bg1"/>
                </a:solidFill>
              </a:rPr>
              <a:t>I had learned the hard way that if I didn't, then the conscience that God had renewed in me made me very uncomfortable.</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4BE81F68-6AFD-4F38-8C32-C4451FA36CF2}"/>
              </a:ext>
            </a:extLst>
          </p:cNvPr>
          <p:cNvSpPr txBox="1"/>
          <p:nvPr/>
        </p:nvSpPr>
        <p:spPr>
          <a:xfrm>
            <a:off x="0" y="4397561"/>
            <a:ext cx="12192000" cy="1200329"/>
          </a:xfrm>
          <a:prstGeom prst="rect">
            <a:avLst/>
          </a:prstGeom>
          <a:noFill/>
        </p:spPr>
        <p:txBody>
          <a:bodyPr wrap="square" rtlCol="0">
            <a:spAutoFit/>
          </a:bodyPr>
          <a:lstStyle/>
          <a:p>
            <a:r>
              <a:rPr lang="en-US" b="1" dirty="0">
                <a:solidFill>
                  <a:schemeClr val="bg1"/>
                </a:solidFill>
              </a:rPr>
              <a:t>So I learned that it made me feel good to admit to being human, and making a mistake, and being truly sorry for it. This being accomplished this alcoholic felt some bit of serenity. It sure does beat the heck out of getting drunk over the situation.</a:t>
            </a:r>
            <a:endParaRPr lang="en-CA" b="1" dirty="0">
              <a:solidFill>
                <a:schemeClr val="bg1"/>
              </a:solidFill>
            </a:endParaRPr>
          </a:p>
          <a:p>
            <a:endParaRPr lang="en-CA" dirty="0"/>
          </a:p>
        </p:txBody>
      </p:sp>
      <p:sp>
        <p:nvSpPr>
          <p:cNvPr id="6" name="TextBox 5">
            <a:extLst>
              <a:ext uri="{FF2B5EF4-FFF2-40B4-BE49-F238E27FC236}">
                <a16:creationId xmlns:a16="http://schemas.microsoft.com/office/drawing/2014/main" id="{12530E1F-D060-4574-ABD7-0167FCF17EFA}"/>
              </a:ext>
            </a:extLst>
          </p:cNvPr>
          <p:cNvSpPr txBox="1"/>
          <p:nvPr/>
        </p:nvSpPr>
        <p:spPr>
          <a:xfrm>
            <a:off x="0" y="5679347"/>
            <a:ext cx="12192000" cy="923330"/>
          </a:xfrm>
          <a:prstGeom prst="rect">
            <a:avLst/>
          </a:prstGeom>
          <a:noFill/>
        </p:spPr>
        <p:txBody>
          <a:bodyPr wrap="square" rtlCol="0">
            <a:spAutoFit/>
          </a:bodyPr>
          <a:lstStyle/>
          <a:p>
            <a:r>
              <a:rPr lang="en-US" b="1" dirty="0">
                <a:solidFill>
                  <a:schemeClr val="bg1"/>
                </a:solidFill>
              </a:rPr>
              <a:t>The bottom line for me is don't pick-up a drink no matter what. I do whatever I have to do to accomplish that. That definitely includes step 10. The first of my "maintenance steps".</a:t>
            </a:r>
            <a:endParaRPr lang="en-CA" b="1" dirty="0">
              <a:solidFill>
                <a:schemeClr val="bg1"/>
              </a:solidFill>
            </a:endParaRPr>
          </a:p>
          <a:p>
            <a:endParaRPr lang="en-CA" dirty="0"/>
          </a:p>
        </p:txBody>
      </p:sp>
    </p:spTree>
    <p:extLst>
      <p:ext uri="{BB962C8B-B14F-4D97-AF65-F5344CB8AC3E}">
        <p14:creationId xmlns:p14="http://schemas.microsoft.com/office/powerpoint/2010/main" val="2788357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2B831A-7369-4607-B888-D13D976BD93F}"/>
              </a:ext>
            </a:extLst>
          </p:cNvPr>
          <p:cNvSpPr txBox="1"/>
          <p:nvPr/>
        </p:nvSpPr>
        <p:spPr>
          <a:xfrm>
            <a:off x="0" y="615184"/>
            <a:ext cx="12192000" cy="1477328"/>
          </a:xfrm>
          <a:prstGeom prst="rect">
            <a:avLst/>
          </a:prstGeom>
          <a:noFill/>
        </p:spPr>
        <p:txBody>
          <a:bodyPr wrap="square" rtlCol="0">
            <a:spAutoFit/>
          </a:bodyPr>
          <a:lstStyle/>
          <a:p>
            <a:r>
              <a:rPr lang="en-US" b="1" u="sng" dirty="0">
                <a:solidFill>
                  <a:schemeClr val="bg1"/>
                </a:solidFill>
              </a:rPr>
              <a:t>Step 10: Daily Inventory </a:t>
            </a:r>
            <a:r>
              <a:rPr lang="en-US" b="1" dirty="0">
                <a:solidFill>
                  <a:schemeClr val="bg1"/>
                </a:solidFill>
              </a:rPr>
              <a:t>- One of the worst hangovers that I can ever have in life is anger (one letter away from danger). This is something that I must take care of real fast, not let it go on for days or even hours. I am very aware of how I treat people and when I lay my head down at night and I can't go right to sleep, there is something the matter with the way I have lived my life that day. Time to take that daily inventory.</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5A544A77-44F9-4F3E-841E-A2CFF11B724C}"/>
              </a:ext>
            </a:extLst>
          </p:cNvPr>
          <p:cNvSpPr txBox="1"/>
          <p:nvPr/>
        </p:nvSpPr>
        <p:spPr>
          <a:xfrm>
            <a:off x="0" y="2364830"/>
            <a:ext cx="12192000" cy="1477328"/>
          </a:xfrm>
          <a:prstGeom prst="rect">
            <a:avLst/>
          </a:prstGeom>
          <a:noFill/>
        </p:spPr>
        <p:txBody>
          <a:bodyPr wrap="square" rtlCol="0">
            <a:spAutoFit/>
          </a:bodyPr>
          <a:lstStyle/>
          <a:p>
            <a:r>
              <a:rPr lang="en-US" b="1" dirty="0">
                <a:solidFill>
                  <a:schemeClr val="bg1"/>
                </a:solidFill>
              </a:rPr>
              <a:t>There are times when I have to do this as the day goes on. If I am feeling overwhelmed (spot check). Having been in this program for some time now I know that I have to do this step all the time (every day). I have had to make this a daily thing in my life. At first, I thought this was going to be a drag until I realized how good it made me feel at the end of the day and during the day.</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105F7FC8-A41D-4EEF-82C7-146E731BE3FB}"/>
              </a:ext>
            </a:extLst>
          </p:cNvPr>
          <p:cNvSpPr txBox="1"/>
          <p:nvPr/>
        </p:nvSpPr>
        <p:spPr>
          <a:xfrm>
            <a:off x="0" y="3842158"/>
            <a:ext cx="12192000" cy="1200329"/>
          </a:xfrm>
          <a:prstGeom prst="rect">
            <a:avLst/>
          </a:prstGeom>
          <a:noFill/>
        </p:spPr>
        <p:txBody>
          <a:bodyPr wrap="square" rtlCol="0">
            <a:spAutoFit/>
          </a:bodyPr>
          <a:lstStyle/>
          <a:p>
            <a:r>
              <a:rPr lang="en-US" b="1" dirty="0">
                <a:solidFill>
                  <a:schemeClr val="bg1"/>
                </a:solidFill>
              </a:rPr>
              <a:t>This step has also shown me the good side of me also, things that I have done well today. I always try to look at both sides of the day the good and the bad, and thank God for sitting beside me all day, and you know what? I slept pretty well last night!</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EFC850DD-82F5-47D3-9389-7B056D7A43AB}"/>
              </a:ext>
            </a:extLst>
          </p:cNvPr>
          <p:cNvSpPr txBox="1"/>
          <p:nvPr/>
        </p:nvSpPr>
        <p:spPr>
          <a:xfrm>
            <a:off x="0" y="5042487"/>
            <a:ext cx="12192000" cy="1200329"/>
          </a:xfrm>
          <a:prstGeom prst="rect">
            <a:avLst/>
          </a:prstGeom>
          <a:noFill/>
        </p:spPr>
        <p:txBody>
          <a:bodyPr wrap="square" rtlCol="0">
            <a:spAutoFit/>
          </a:bodyPr>
          <a:lstStyle/>
          <a:p>
            <a:r>
              <a:rPr lang="en-US" b="1" dirty="0">
                <a:solidFill>
                  <a:schemeClr val="bg1"/>
                </a:solidFill>
              </a:rPr>
              <a:t>For my sobriety, I must work this step every day. I must look at "my" part alone. I get frustrated and angry. It is usually because I am being selfish and want my way. The 10th step has afforded me the ability to recognize this. Without it, I would continue to believe I am always right. I would not accept I could be wrong.</a:t>
            </a:r>
            <a:endParaRPr lang="en-CA" b="1" dirty="0">
              <a:solidFill>
                <a:schemeClr val="bg1"/>
              </a:solidFill>
            </a:endParaRPr>
          </a:p>
          <a:p>
            <a:endParaRPr lang="en-CA" dirty="0"/>
          </a:p>
        </p:txBody>
      </p:sp>
    </p:spTree>
    <p:extLst>
      <p:ext uri="{BB962C8B-B14F-4D97-AF65-F5344CB8AC3E}">
        <p14:creationId xmlns:p14="http://schemas.microsoft.com/office/powerpoint/2010/main" val="581489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9E9756-374A-450E-89DA-C0954DD9BC81}"/>
              </a:ext>
            </a:extLst>
          </p:cNvPr>
          <p:cNvSpPr txBox="1"/>
          <p:nvPr/>
        </p:nvSpPr>
        <p:spPr>
          <a:xfrm>
            <a:off x="514350" y="228600"/>
            <a:ext cx="11591925" cy="3447098"/>
          </a:xfrm>
          <a:prstGeom prst="rect">
            <a:avLst/>
          </a:prstGeom>
          <a:noFill/>
        </p:spPr>
        <p:txBody>
          <a:bodyPr wrap="square" rtlCol="0">
            <a:spAutoFit/>
          </a:bodyPr>
          <a:lstStyle/>
          <a:p>
            <a:r>
              <a:rPr lang="en-US" sz="4000" b="1" dirty="0">
                <a:solidFill>
                  <a:schemeClr val="bg1"/>
                </a:solidFill>
              </a:rPr>
              <a:t>Step 1:  </a:t>
            </a:r>
            <a:r>
              <a:rPr lang="en-US" sz="4000" b="1" i="1" dirty="0">
                <a:solidFill>
                  <a:schemeClr val="bg1"/>
                </a:solidFill>
              </a:rPr>
              <a:t>"We admitted we were powerless over alcohol—that our lives had become unmanageable.“</a:t>
            </a:r>
          </a:p>
          <a:p>
            <a:pPr algn="ctr"/>
            <a:endParaRPr lang="en-US" sz="4000" b="1" dirty="0">
              <a:solidFill>
                <a:schemeClr val="bg1"/>
              </a:solidFill>
            </a:endParaRPr>
          </a:p>
          <a:p>
            <a:pPr algn="ctr"/>
            <a:r>
              <a:rPr lang="en-US" sz="4000" b="1" dirty="0">
                <a:solidFill>
                  <a:schemeClr val="bg1"/>
                </a:solidFill>
              </a:rPr>
              <a:t>Honesty</a:t>
            </a:r>
            <a:endParaRPr lang="en-CA" sz="4000" b="1" dirty="0">
              <a:solidFill>
                <a:schemeClr val="bg1"/>
              </a:solidFill>
            </a:endParaRPr>
          </a:p>
          <a:p>
            <a:endParaRPr lang="en-CA" dirty="0"/>
          </a:p>
        </p:txBody>
      </p:sp>
      <p:sp>
        <p:nvSpPr>
          <p:cNvPr id="4" name="TextBox 3">
            <a:extLst>
              <a:ext uri="{FF2B5EF4-FFF2-40B4-BE49-F238E27FC236}">
                <a16:creationId xmlns:a16="http://schemas.microsoft.com/office/drawing/2014/main" id="{301217BE-2E2F-4E3B-B82B-9A8C9920A350}"/>
              </a:ext>
            </a:extLst>
          </p:cNvPr>
          <p:cNvSpPr txBox="1"/>
          <p:nvPr/>
        </p:nvSpPr>
        <p:spPr>
          <a:xfrm>
            <a:off x="266700" y="4543425"/>
            <a:ext cx="11658600" cy="1846659"/>
          </a:xfrm>
          <a:prstGeom prst="rect">
            <a:avLst/>
          </a:prstGeom>
          <a:noFill/>
        </p:spPr>
        <p:txBody>
          <a:bodyPr wrap="square" rtlCol="0">
            <a:spAutoFit/>
          </a:bodyPr>
          <a:lstStyle/>
          <a:p>
            <a:pPr algn="ctr"/>
            <a:r>
              <a:rPr lang="en-US" sz="2400" b="1" dirty="0">
                <a:solidFill>
                  <a:schemeClr val="bg1"/>
                </a:solidFill>
              </a:rPr>
              <a:t>After many years of denial, recovery can begin for alcoholics and their families with the simple admission of being powerless over alcohol.  This is the first step of the 12 step programs of Alcoholics Anonymous and Al-Anon programs.</a:t>
            </a:r>
            <a:endParaRPr lang="en-CA" sz="2400" b="1" dirty="0">
              <a:solidFill>
                <a:schemeClr val="bg1"/>
              </a:solidFill>
            </a:endParaRPr>
          </a:p>
          <a:p>
            <a:endParaRPr lang="en-CA" dirty="0"/>
          </a:p>
        </p:txBody>
      </p:sp>
    </p:spTree>
    <p:extLst>
      <p:ext uri="{BB962C8B-B14F-4D97-AF65-F5344CB8AC3E}">
        <p14:creationId xmlns:p14="http://schemas.microsoft.com/office/powerpoint/2010/main" val="29319521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C5112-7621-4CA3-B213-D22FD6A51CA5}"/>
              </a:ext>
            </a:extLst>
          </p:cNvPr>
          <p:cNvSpPr txBox="1"/>
          <p:nvPr/>
        </p:nvSpPr>
        <p:spPr>
          <a:xfrm>
            <a:off x="0" y="67112"/>
            <a:ext cx="12192000" cy="2831544"/>
          </a:xfrm>
          <a:prstGeom prst="rect">
            <a:avLst/>
          </a:prstGeom>
          <a:noFill/>
        </p:spPr>
        <p:txBody>
          <a:bodyPr wrap="square" rtlCol="0">
            <a:spAutoFit/>
          </a:bodyPr>
          <a:lstStyle/>
          <a:p>
            <a:r>
              <a:rPr lang="en-US" sz="4000" b="1" dirty="0">
                <a:solidFill>
                  <a:schemeClr val="bg1"/>
                </a:solidFill>
              </a:rPr>
              <a:t>Step 11:  Sought through prayer and meditation to improve our conscious contact with God as we understood Him, praying only for knowledge of His will for us and the power to carry that out.</a:t>
            </a:r>
            <a:endParaRPr lang="en-CA" sz="4000" b="1" dirty="0">
              <a:solidFill>
                <a:schemeClr val="bg1"/>
              </a:solidFill>
            </a:endParaRPr>
          </a:p>
          <a:p>
            <a:endParaRPr lang="en-CA" dirty="0"/>
          </a:p>
        </p:txBody>
      </p:sp>
      <p:sp>
        <p:nvSpPr>
          <p:cNvPr id="3" name="TextBox 2">
            <a:extLst>
              <a:ext uri="{FF2B5EF4-FFF2-40B4-BE49-F238E27FC236}">
                <a16:creationId xmlns:a16="http://schemas.microsoft.com/office/drawing/2014/main" id="{AB90579C-1A4D-4D97-AA0A-3B32D92B0326}"/>
              </a:ext>
            </a:extLst>
          </p:cNvPr>
          <p:cNvSpPr txBox="1"/>
          <p:nvPr/>
        </p:nvSpPr>
        <p:spPr>
          <a:xfrm>
            <a:off x="0" y="3451942"/>
            <a:ext cx="12192000" cy="1477328"/>
          </a:xfrm>
          <a:prstGeom prst="rect">
            <a:avLst/>
          </a:prstGeom>
          <a:noFill/>
        </p:spPr>
        <p:txBody>
          <a:bodyPr wrap="square" rtlCol="0">
            <a:spAutoFit/>
          </a:bodyPr>
          <a:lstStyle/>
          <a:p>
            <a:r>
              <a:rPr lang="en-US" b="1" dirty="0">
                <a:solidFill>
                  <a:schemeClr val="bg1"/>
                </a:solidFill>
              </a:rPr>
              <a:t>For many in recovery, the concept of spirituality can be unfamiliar. If you seek solace in a bottle or in bars, you may have other problems going such as a broken relationship or crumbling marriage, a criminal history or generally, a life in turmoil. Even for those who have had an upbringing in a church, you may find that your experience was more "religious" and prescriptive rather than spiritual.</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3D94D82E-0041-4F7E-9591-723F03441360}"/>
              </a:ext>
            </a:extLst>
          </p:cNvPr>
          <p:cNvSpPr txBox="1"/>
          <p:nvPr/>
        </p:nvSpPr>
        <p:spPr>
          <a:xfrm>
            <a:off x="0" y="5482557"/>
            <a:ext cx="12192000" cy="1200329"/>
          </a:xfrm>
          <a:prstGeom prst="rect">
            <a:avLst/>
          </a:prstGeom>
          <a:noFill/>
        </p:spPr>
        <p:txBody>
          <a:bodyPr wrap="square" rtlCol="0">
            <a:spAutoFit/>
          </a:bodyPr>
          <a:lstStyle/>
          <a:p>
            <a:r>
              <a:rPr lang="en-US" b="1" dirty="0">
                <a:solidFill>
                  <a:schemeClr val="bg1"/>
                </a:solidFill>
              </a:rPr>
              <a:t>For most who are earnest in working the 12 steps, by the time you arrive at step 11 you may discover a measure of spirituality at work in your life. For many AA members, they say they have discovered their higher power and form a better understanding of that power.</a:t>
            </a:r>
            <a:endParaRPr lang="en-CA" b="1" dirty="0">
              <a:solidFill>
                <a:schemeClr val="bg1"/>
              </a:solidFill>
            </a:endParaRPr>
          </a:p>
          <a:p>
            <a:endParaRPr lang="en-CA" dirty="0"/>
          </a:p>
        </p:txBody>
      </p:sp>
    </p:spTree>
    <p:extLst>
      <p:ext uri="{BB962C8B-B14F-4D97-AF65-F5344CB8AC3E}">
        <p14:creationId xmlns:p14="http://schemas.microsoft.com/office/powerpoint/2010/main" val="826922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97E83E-E111-4424-B857-968F20CE4618}"/>
              </a:ext>
            </a:extLst>
          </p:cNvPr>
          <p:cNvSpPr txBox="1"/>
          <p:nvPr/>
        </p:nvSpPr>
        <p:spPr>
          <a:xfrm>
            <a:off x="0" y="662731"/>
            <a:ext cx="12192000" cy="1477328"/>
          </a:xfrm>
          <a:prstGeom prst="rect">
            <a:avLst/>
          </a:prstGeom>
          <a:noFill/>
        </p:spPr>
        <p:txBody>
          <a:bodyPr wrap="square" rtlCol="0">
            <a:spAutoFit/>
          </a:bodyPr>
          <a:lstStyle/>
          <a:p>
            <a:r>
              <a:rPr lang="en-US" b="1" dirty="0">
                <a:solidFill>
                  <a:schemeClr val="bg1"/>
                </a:solidFill>
              </a:rPr>
              <a:t>The approaches and methods of prayer and meditation suggested in step 11 vary, but the purpose of the step is to connect with that higher power. Some prefer to call the higher power "God," others avoid the G-word altogether. The point is AA members discover through participation in the program that there is a power greater than themselves, and they have seen that power at work.</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72817B41-ACDE-4BDD-BD67-B6DC869DFFA7}"/>
              </a:ext>
            </a:extLst>
          </p:cNvPr>
          <p:cNvSpPr txBox="1"/>
          <p:nvPr/>
        </p:nvSpPr>
        <p:spPr>
          <a:xfrm>
            <a:off x="0" y="2467715"/>
            <a:ext cx="12192000" cy="1200329"/>
          </a:xfrm>
          <a:prstGeom prst="rect">
            <a:avLst/>
          </a:prstGeom>
          <a:noFill/>
        </p:spPr>
        <p:txBody>
          <a:bodyPr wrap="square" rtlCol="0">
            <a:spAutoFit/>
          </a:bodyPr>
          <a:lstStyle/>
          <a:p>
            <a:r>
              <a:rPr lang="en-US" b="1" dirty="0">
                <a:solidFill>
                  <a:schemeClr val="bg1"/>
                </a:solidFill>
              </a:rPr>
              <a:t>As members accept the "serenity" principle that "Nothing, absolutely nothing happens in God's world by mistake" there is an acknowledgment of a higher power, and there is a plan for their lives. Through prayer and meditation, members can attempt to raise their consciousness of that power and draw on it to continue their personal journey of recovery.</a:t>
            </a:r>
            <a:endParaRPr lang="en-CA" b="1" dirty="0">
              <a:solidFill>
                <a:schemeClr val="bg1"/>
              </a:solidFill>
            </a:endParaRPr>
          </a:p>
        </p:txBody>
      </p:sp>
      <p:sp>
        <p:nvSpPr>
          <p:cNvPr id="5" name="TextBox 4">
            <a:extLst>
              <a:ext uri="{FF2B5EF4-FFF2-40B4-BE49-F238E27FC236}">
                <a16:creationId xmlns:a16="http://schemas.microsoft.com/office/drawing/2014/main" id="{1DB96996-1DCE-4507-B4CD-E1E06EDD60CB}"/>
              </a:ext>
            </a:extLst>
          </p:cNvPr>
          <p:cNvSpPr txBox="1"/>
          <p:nvPr/>
        </p:nvSpPr>
        <p:spPr>
          <a:xfrm>
            <a:off x="0" y="4390285"/>
            <a:ext cx="12192000" cy="2308324"/>
          </a:xfrm>
          <a:prstGeom prst="rect">
            <a:avLst/>
          </a:prstGeom>
          <a:noFill/>
        </p:spPr>
        <p:txBody>
          <a:bodyPr wrap="square" rtlCol="0">
            <a:spAutoFit/>
          </a:bodyPr>
          <a:lstStyle/>
          <a:p>
            <a:r>
              <a:rPr lang="en-US" b="1" u="sng" dirty="0">
                <a:solidFill>
                  <a:schemeClr val="bg1"/>
                </a:solidFill>
              </a:rPr>
              <a:t>How Does a Person Who Is Atheist or Agnostic Pray? </a:t>
            </a:r>
            <a:r>
              <a:rPr lang="en-US" b="1" dirty="0">
                <a:solidFill>
                  <a:schemeClr val="bg1"/>
                </a:solidFill>
              </a:rPr>
              <a:t>- As suggested by the Hazelden Betty Ford Foundation, you can pray or meditate by being still, quiet, stopping, reflecting and listening to your thoughts. You can plan your day in an orderly way. Ask yourself, God, or a higher power for the right answers to get you through the day. In moments of confusion or unbalance, stop, ask yourself or the higher power for the right way to proceed. Understand it, visualize it, go on. For many this is self-reflection, for others, this is asking God for guidance. The end result usually turns out the same, it basically all comes down to common sense at the end.</a:t>
            </a:r>
            <a:endParaRPr lang="en-CA" b="1" dirty="0">
              <a:solidFill>
                <a:schemeClr val="bg1"/>
              </a:solidFill>
            </a:endParaRPr>
          </a:p>
          <a:p>
            <a:endParaRPr lang="en-CA" dirty="0"/>
          </a:p>
        </p:txBody>
      </p:sp>
    </p:spTree>
    <p:extLst>
      <p:ext uri="{BB962C8B-B14F-4D97-AF65-F5344CB8AC3E}">
        <p14:creationId xmlns:p14="http://schemas.microsoft.com/office/powerpoint/2010/main" val="38955727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71C19A-6B04-48D8-BA8D-242100B61428}"/>
              </a:ext>
            </a:extLst>
          </p:cNvPr>
          <p:cNvSpPr txBox="1"/>
          <p:nvPr/>
        </p:nvSpPr>
        <p:spPr>
          <a:xfrm>
            <a:off x="0" y="0"/>
            <a:ext cx="12192000" cy="2831544"/>
          </a:xfrm>
          <a:prstGeom prst="rect">
            <a:avLst/>
          </a:prstGeom>
          <a:noFill/>
        </p:spPr>
        <p:txBody>
          <a:bodyPr wrap="square" rtlCol="0">
            <a:spAutoFit/>
          </a:bodyPr>
          <a:lstStyle/>
          <a:p>
            <a:r>
              <a:rPr lang="en-US" sz="4000" b="1" dirty="0">
                <a:solidFill>
                  <a:schemeClr val="bg1"/>
                </a:solidFill>
              </a:rPr>
              <a:t>Step 12:  Having had a spiritual awakening as the result of these Steps, we tried to carry this message to alcoholics, and to practice these principles in all our affairs.</a:t>
            </a:r>
            <a:endParaRPr lang="en-CA" sz="4000" b="1" dirty="0">
              <a:solidFill>
                <a:schemeClr val="bg1"/>
              </a:solidFill>
            </a:endParaRPr>
          </a:p>
          <a:p>
            <a:endParaRPr lang="en-CA" dirty="0"/>
          </a:p>
        </p:txBody>
      </p:sp>
      <p:sp>
        <p:nvSpPr>
          <p:cNvPr id="3" name="TextBox 2">
            <a:extLst>
              <a:ext uri="{FF2B5EF4-FFF2-40B4-BE49-F238E27FC236}">
                <a16:creationId xmlns:a16="http://schemas.microsoft.com/office/drawing/2014/main" id="{9CAA39DB-6F4E-4643-B6F4-11C303413D02}"/>
              </a:ext>
            </a:extLst>
          </p:cNvPr>
          <p:cNvSpPr txBox="1"/>
          <p:nvPr/>
        </p:nvSpPr>
        <p:spPr>
          <a:xfrm>
            <a:off x="0" y="3003259"/>
            <a:ext cx="12192000" cy="1200329"/>
          </a:xfrm>
          <a:prstGeom prst="rect">
            <a:avLst/>
          </a:prstGeom>
          <a:noFill/>
        </p:spPr>
        <p:txBody>
          <a:bodyPr wrap="square" rtlCol="0">
            <a:spAutoFit/>
          </a:bodyPr>
          <a:lstStyle/>
          <a:p>
            <a:r>
              <a:rPr lang="en-US" b="1" dirty="0">
                <a:solidFill>
                  <a:schemeClr val="bg1"/>
                </a:solidFill>
              </a:rPr>
              <a:t>The last of the 12 Steps is to carry the message to others and to put the principles of the program into practice in every area of your life. For those in recovery programs, practicing Step 12 is simply "how it works," as the founders of the fellowship discovered for themselves in those early days.</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18E87902-80F3-4304-ADA6-26A0F16ADF3F}"/>
              </a:ext>
            </a:extLst>
          </p:cNvPr>
          <p:cNvSpPr txBox="1"/>
          <p:nvPr/>
        </p:nvSpPr>
        <p:spPr>
          <a:xfrm>
            <a:off x="0" y="4203588"/>
            <a:ext cx="12192000" cy="1200329"/>
          </a:xfrm>
          <a:prstGeom prst="rect">
            <a:avLst/>
          </a:prstGeom>
          <a:noFill/>
        </p:spPr>
        <p:txBody>
          <a:bodyPr wrap="square" rtlCol="0">
            <a:spAutoFit/>
          </a:bodyPr>
          <a:lstStyle/>
          <a:p>
            <a:r>
              <a:rPr lang="en-US" b="1" dirty="0">
                <a:solidFill>
                  <a:schemeClr val="bg1"/>
                </a:solidFill>
              </a:rPr>
              <a:t>As the history of Alcoholics Anonymous so clearly indicates, it was working with others who were still suffering that kept Bill W. and Dr. Bob sober. The same principle is true for all members of 12 step groups: "to keep it you have to give it away."</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2D14CA9A-67DF-4EB1-88B4-E417FD21EE2D}"/>
              </a:ext>
            </a:extLst>
          </p:cNvPr>
          <p:cNvSpPr txBox="1"/>
          <p:nvPr/>
        </p:nvSpPr>
        <p:spPr>
          <a:xfrm>
            <a:off x="0" y="5318620"/>
            <a:ext cx="12192000" cy="1477328"/>
          </a:xfrm>
          <a:prstGeom prst="rect">
            <a:avLst/>
          </a:prstGeom>
          <a:noFill/>
        </p:spPr>
        <p:txBody>
          <a:bodyPr wrap="square" rtlCol="0">
            <a:spAutoFit/>
          </a:bodyPr>
          <a:lstStyle/>
          <a:p>
            <a:r>
              <a:rPr lang="en-US" b="1" dirty="0">
                <a:solidFill>
                  <a:schemeClr val="bg1"/>
                </a:solidFill>
              </a:rPr>
              <a:t>Carrying the message to others, by sharing experience, strength, and hope reinforces the spiritual principle of the twelve steps in the person being 12th-stepped as well as the one doing the sharing. If nobody was doing any 12th-step work, the program would simply cease to exist. Without the service work of those who came before, no members would be here now.</a:t>
            </a:r>
            <a:endParaRPr lang="en-CA" b="1" dirty="0">
              <a:solidFill>
                <a:schemeClr val="bg1"/>
              </a:solidFill>
            </a:endParaRPr>
          </a:p>
          <a:p>
            <a:endParaRPr lang="en-CA" dirty="0"/>
          </a:p>
        </p:txBody>
      </p:sp>
    </p:spTree>
    <p:extLst>
      <p:ext uri="{BB962C8B-B14F-4D97-AF65-F5344CB8AC3E}">
        <p14:creationId xmlns:p14="http://schemas.microsoft.com/office/powerpoint/2010/main" val="9814573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554AE-F1AA-4EFE-A423-19410DFE866F}"/>
              </a:ext>
            </a:extLst>
          </p:cNvPr>
          <p:cNvSpPr txBox="1"/>
          <p:nvPr/>
        </p:nvSpPr>
        <p:spPr>
          <a:xfrm>
            <a:off x="0" y="0"/>
            <a:ext cx="12192000" cy="1477328"/>
          </a:xfrm>
          <a:prstGeom prst="rect">
            <a:avLst/>
          </a:prstGeom>
          <a:noFill/>
        </p:spPr>
        <p:txBody>
          <a:bodyPr wrap="square" rtlCol="0">
            <a:spAutoFit/>
          </a:bodyPr>
          <a:lstStyle/>
          <a:p>
            <a:r>
              <a:rPr lang="en-US" b="1" dirty="0">
                <a:solidFill>
                  <a:schemeClr val="bg1"/>
                </a:solidFill>
              </a:rPr>
              <a:t>But Step 12 also admonishes members to put the spiritual growth they have found to work not only within the fellowship but it all aspects of their lives—to practice these principles in all your affairs. This too is doing 12th step "work" and makes the program work as one of attraction and not promotion. For many in the 12-step fellowships, working the 12th step is simply how it works.</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29F9B843-5AE1-42AB-A3E9-A107C50C1F8E}"/>
              </a:ext>
            </a:extLst>
          </p:cNvPr>
          <p:cNvSpPr txBox="1"/>
          <p:nvPr/>
        </p:nvSpPr>
        <p:spPr>
          <a:xfrm>
            <a:off x="0" y="1813173"/>
            <a:ext cx="12192000" cy="1477328"/>
          </a:xfrm>
          <a:prstGeom prst="rect">
            <a:avLst/>
          </a:prstGeom>
          <a:noFill/>
        </p:spPr>
        <p:txBody>
          <a:bodyPr wrap="square" rtlCol="0">
            <a:spAutoFit/>
          </a:bodyPr>
          <a:lstStyle/>
          <a:p>
            <a:r>
              <a:rPr lang="en-US" b="1" u="sng" dirty="0">
                <a:solidFill>
                  <a:schemeClr val="bg1"/>
                </a:solidFill>
              </a:rPr>
              <a:t>Living It to Give It Away</a:t>
            </a:r>
            <a:r>
              <a:rPr lang="en-US" b="1" dirty="0">
                <a:solidFill>
                  <a:schemeClr val="bg1"/>
                </a:solidFill>
              </a:rPr>
              <a:t>:  When the Alcoholic makes the call to AA, members were at their door sometimes in 15 minutes. When a newcomer would be in the AA clubroom when the phone rang and members would leap to answer it and run to go on the 12th-step call. After they were in the program for a while their sponsor would take them on 12th-step calls.</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3502A5D7-CE5C-456C-81BA-FDFC5ABCE4F0}"/>
              </a:ext>
            </a:extLst>
          </p:cNvPr>
          <p:cNvSpPr txBox="1"/>
          <p:nvPr/>
        </p:nvSpPr>
        <p:spPr>
          <a:xfrm>
            <a:off x="0" y="3626346"/>
            <a:ext cx="12192000" cy="1754326"/>
          </a:xfrm>
          <a:prstGeom prst="rect">
            <a:avLst/>
          </a:prstGeom>
          <a:noFill/>
        </p:spPr>
        <p:txBody>
          <a:bodyPr wrap="square" rtlCol="0">
            <a:spAutoFit/>
          </a:bodyPr>
          <a:lstStyle/>
          <a:p>
            <a:r>
              <a:rPr lang="en-US" b="1" dirty="0">
                <a:solidFill>
                  <a:schemeClr val="bg1"/>
                </a:solidFill>
              </a:rPr>
              <a:t>When they started doing 12th-step calls on their own, they found that sometimes they were getting too involved and nobody they were serving was getting sober. Their sponsor had a long talk with them to explain that they were trying to save the world and that they needed to remember to carry the message, not the body. They learned that they couldn't sober up the whole world and that all he could do was to carry the message, the rest is up to the alcoholic.</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6DF57DC7-285E-4A8E-8D95-C694A2147E60}"/>
              </a:ext>
            </a:extLst>
          </p:cNvPr>
          <p:cNvSpPr txBox="1"/>
          <p:nvPr/>
        </p:nvSpPr>
        <p:spPr>
          <a:xfrm>
            <a:off x="0" y="5662299"/>
            <a:ext cx="12192000" cy="923330"/>
          </a:xfrm>
          <a:prstGeom prst="rect">
            <a:avLst/>
          </a:prstGeom>
          <a:noFill/>
        </p:spPr>
        <p:txBody>
          <a:bodyPr wrap="square" rtlCol="0">
            <a:spAutoFit/>
          </a:bodyPr>
          <a:lstStyle/>
          <a:p>
            <a:r>
              <a:rPr lang="en-US" b="1" dirty="0">
                <a:solidFill>
                  <a:schemeClr val="bg1"/>
                </a:solidFill>
              </a:rPr>
              <a:t>They found that the follow-up is an important part of a 12th-step call. Calling the person in a few days to see if they might want to go to a meeting with you shows that you are for real.</a:t>
            </a:r>
            <a:endParaRPr lang="en-CA" b="1" dirty="0">
              <a:solidFill>
                <a:schemeClr val="bg1"/>
              </a:solidFill>
            </a:endParaRPr>
          </a:p>
          <a:p>
            <a:endParaRPr lang="en-CA" dirty="0"/>
          </a:p>
        </p:txBody>
      </p:sp>
    </p:spTree>
    <p:extLst>
      <p:ext uri="{BB962C8B-B14F-4D97-AF65-F5344CB8AC3E}">
        <p14:creationId xmlns:p14="http://schemas.microsoft.com/office/powerpoint/2010/main" val="34618245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C40DB3-AF16-423A-8AB7-3675F4298E26}"/>
              </a:ext>
            </a:extLst>
          </p:cNvPr>
          <p:cNvSpPr txBox="1"/>
          <p:nvPr/>
        </p:nvSpPr>
        <p:spPr>
          <a:xfrm>
            <a:off x="0" y="645952"/>
            <a:ext cx="12192000" cy="1477328"/>
          </a:xfrm>
          <a:prstGeom prst="rect">
            <a:avLst/>
          </a:prstGeom>
          <a:noFill/>
        </p:spPr>
        <p:txBody>
          <a:bodyPr wrap="square" rtlCol="0">
            <a:spAutoFit/>
          </a:bodyPr>
          <a:lstStyle/>
          <a:p>
            <a:r>
              <a:rPr lang="en-US" b="1" u="sng" dirty="0">
                <a:solidFill>
                  <a:schemeClr val="bg1"/>
                </a:solidFill>
              </a:rPr>
              <a:t>Setting the Example</a:t>
            </a:r>
            <a:r>
              <a:rPr lang="en-US" b="1" dirty="0">
                <a:solidFill>
                  <a:schemeClr val="bg1"/>
                </a:solidFill>
              </a:rPr>
              <a:t>:  We discovered that 12th-step work wasn't just going out to help the one who still suffers. It also included simply going to meetings and being seen there; making coffee; speaking up during comments; saying "yes" when asked to do service work or speak at a meeting; offering to give a ride to those who otherwise would not go to a meeting; in short, 12th-step work is very much setting the example.</a:t>
            </a:r>
            <a:endParaRPr lang="en-CA" b="1" dirty="0">
              <a:solidFill>
                <a:schemeClr val="bg1"/>
              </a:solidFill>
            </a:endParaRPr>
          </a:p>
          <a:p>
            <a:endParaRPr lang="en-CA" dirty="0"/>
          </a:p>
        </p:txBody>
      </p:sp>
      <p:sp>
        <p:nvSpPr>
          <p:cNvPr id="3" name="TextBox 2">
            <a:extLst>
              <a:ext uri="{FF2B5EF4-FFF2-40B4-BE49-F238E27FC236}">
                <a16:creationId xmlns:a16="http://schemas.microsoft.com/office/drawing/2014/main" id="{4105C27E-0195-4D60-9665-3A33BC6A9D08}"/>
              </a:ext>
            </a:extLst>
          </p:cNvPr>
          <p:cNvSpPr txBox="1"/>
          <p:nvPr/>
        </p:nvSpPr>
        <p:spPr>
          <a:xfrm>
            <a:off x="0" y="2508308"/>
            <a:ext cx="12192000" cy="923330"/>
          </a:xfrm>
          <a:prstGeom prst="rect">
            <a:avLst/>
          </a:prstGeom>
          <a:noFill/>
        </p:spPr>
        <p:txBody>
          <a:bodyPr wrap="square" rtlCol="0">
            <a:spAutoFit/>
          </a:bodyPr>
          <a:lstStyle/>
          <a:p>
            <a:r>
              <a:rPr lang="en-US" b="1" u="sng" dirty="0">
                <a:solidFill>
                  <a:schemeClr val="bg1"/>
                </a:solidFill>
              </a:rPr>
              <a:t>Avoiding Enabling</a:t>
            </a:r>
            <a:r>
              <a:rPr lang="en-US" b="1" dirty="0">
                <a:solidFill>
                  <a:schemeClr val="bg1"/>
                </a:solidFill>
              </a:rPr>
              <a:t>:  One challenge of Step 12 is avoiding the mistake of carrying the alcoholic instead of carrying the message. In short, don't rescue the alcoholic as it harms him in the long run.</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2493201F-99FE-4BCD-BC3E-1F7C5FCE6860}"/>
              </a:ext>
            </a:extLst>
          </p:cNvPr>
          <p:cNvSpPr txBox="1"/>
          <p:nvPr/>
        </p:nvSpPr>
        <p:spPr>
          <a:xfrm>
            <a:off x="0" y="4093828"/>
            <a:ext cx="12192000" cy="2031325"/>
          </a:xfrm>
          <a:prstGeom prst="rect">
            <a:avLst/>
          </a:prstGeom>
          <a:noFill/>
        </p:spPr>
        <p:txBody>
          <a:bodyPr wrap="square" rtlCol="0">
            <a:spAutoFit/>
          </a:bodyPr>
          <a:lstStyle/>
          <a:p>
            <a:r>
              <a:rPr lang="en-US" b="1" dirty="0">
                <a:solidFill>
                  <a:schemeClr val="bg1"/>
                </a:solidFill>
              </a:rPr>
              <a:t>Page 96  of the Big Book says. "He may be broke and homeless. If he is, you might try to help him about getting a job, or give him a little financial assistance. But you should not deprive your family or creditors of money they should have. Perhaps you will want to take the man into your home for a few days. But be sure you use discretion. Be certain he will be welcomed by your family, and that he is not trying to impose upon you for money, connections, or shelter. Permit that and you only harm him. You will be making it possible for him to be insincere. You may be aiding in his destruction rather than his recovery."</a:t>
            </a:r>
            <a:endParaRPr lang="en-CA" b="1" dirty="0">
              <a:solidFill>
                <a:schemeClr val="bg1"/>
              </a:solidFill>
            </a:endParaRPr>
          </a:p>
          <a:p>
            <a:endParaRPr lang="en-CA" dirty="0"/>
          </a:p>
        </p:txBody>
      </p:sp>
    </p:spTree>
    <p:extLst>
      <p:ext uri="{BB962C8B-B14F-4D97-AF65-F5344CB8AC3E}">
        <p14:creationId xmlns:p14="http://schemas.microsoft.com/office/powerpoint/2010/main" val="230096954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3" name="video-1541528305">
            <a:hlinkClick r:id="" action="ppaction://media"/>
            <a:extLst>
              <a:ext uri="{FF2B5EF4-FFF2-40B4-BE49-F238E27FC236}">
                <a16:creationId xmlns:a16="http://schemas.microsoft.com/office/drawing/2014/main" id="{2EFE27D0-D9FC-437B-8071-C950BC49F74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557462" y="591127"/>
            <a:ext cx="5077076" cy="5077076"/>
          </a:xfrm>
          <a:prstGeom prst="rect">
            <a:avLst/>
          </a:prstGeom>
        </p:spPr>
      </p:pic>
    </p:spTree>
    <p:extLst>
      <p:ext uri="{BB962C8B-B14F-4D97-AF65-F5344CB8AC3E}">
        <p14:creationId xmlns:p14="http://schemas.microsoft.com/office/powerpoint/2010/main" val="1684111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1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D6F3C3-FBC5-41E3-884C-466E6FE77737}"/>
              </a:ext>
            </a:extLst>
          </p:cNvPr>
          <p:cNvSpPr txBox="1"/>
          <p:nvPr/>
        </p:nvSpPr>
        <p:spPr>
          <a:xfrm>
            <a:off x="361950" y="323850"/>
            <a:ext cx="11668125" cy="1200329"/>
          </a:xfrm>
          <a:prstGeom prst="rect">
            <a:avLst/>
          </a:prstGeom>
          <a:noFill/>
        </p:spPr>
        <p:txBody>
          <a:bodyPr wrap="square" rtlCol="0">
            <a:spAutoFit/>
          </a:bodyPr>
          <a:lstStyle/>
          <a:p>
            <a:r>
              <a:rPr lang="en-US" b="1" dirty="0">
                <a:solidFill>
                  <a:schemeClr val="bg1"/>
                </a:solidFill>
              </a:rPr>
              <a:t>When alcoholism begins to take control of a family, usually one of the first things to go is honesty. The alcoholic lies about how much he or she drinks, and those around him begin to cover for him as the problem progresses and they too become less than honest.</a:t>
            </a:r>
            <a:endParaRPr lang="en-CA" b="1" dirty="0">
              <a:solidFill>
                <a:schemeClr val="bg1"/>
              </a:solidFill>
            </a:endParaRPr>
          </a:p>
          <a:p>
            <a:endParaRPr lang="en-CA" b="1" dirty="0">
              <a:solidFill>
                <a:schemeClr val="bg1"/>
              </a:solidFill>
            </a:endParaRPr>
          </a:p>
        </p:txBody>
      </p:sp>
      <p:sp>
        <p:nvSpPr>
          <p:cNvPr id="3" name="TextBox 2">
            <a:extLst>
              <a:ext uri="{FF2B5EF4-FFF2-40B4-BE49-F238E27FC236}">
                <a16:creationId xmlns:a16="http://schemas.microsoft.com/office/drawing/2014/main" id="{C1D6BDE2-EB5D-4702-82E3-771DDD502107}"/>
              </a:ext>
            </a:extLst>
          </p:cNvPr>
          <p:cNvSpPr txBox="1"/>
          <p:nvPr/>
        </p:nvSpPr>
        <p:spPr>
          <a:xfrm>
            <a:off x="361950" y="1447800"/>
            <a:ext cx="11668125" cy="2308324"/>
          </a:xfrm>
          <a:prstGeom prst="rect">
            <a:avLst/>
          </a:prstGeom>
          <a:noFill/>
        </p:spPr>
        <p:txBody>
          <a:bodyPr wrap="square" rtlCol="0">
            <a:spAutoFit/>
          </a:bodyPr>
          <a:lstStyle/>
          <a:p>
            <a:r>
              <a:rPr lang="en-US" b="1" dirty="0">
                <a:solidFill>
                  <a:schemeClr val="bg1"/>
                </a:solidFill>
              </a:rPr>
              <a:t>This cycle of lies and keeping secrets can go on for years and that in itself can create an atmosphere that actually causes the situation to deteriorate faster. Even the children get caught up in the lies. It's a family disease.</a:t>
            </a:r>
          </a:p>
          <a:p>
            <a:endParaRPr lang="en-CA" b="1" dirty="0">
              <a:solidFill>
                <a:schemeClr val="bg1"/>
              </a:solidFill>
            </a:endParaRPr>
          </a:p>
          <a:p>
            <a:r>
              <a:rPr lang="en-US" b="1" dirty="0">
                <a:solidFill>
                  <a:schemeClr val="bg1"/>
                </a:solidFill>
              </a:rPr>
              <a:t>The family can become totally controlled by diseased thinking. Although the illusion of control may continue, their lives become unmanageable, because alcohol is really in control. It is cunning, baffling, and powerful.</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F6F316F6-B9BA-4ABF-B7EF-72BEFC950BB4}"/>
              </a:ext>
            </a:extLst>
          </p:cNvPr>
          <p:cNvSpPr txBox="1"/>
          <p:nvPr/>
        </p:nvSpPr>
        <p:spPr>
          <a:xfrm>
            <a:off x="485775" y="3756124"/>
            <a:ext cx="11344275" cy="2031325"/>
          </a:xfrm>
          <a:prstGeom prst="rect">
            <a:avLst/>
          </a:prstGeom>
          <a:noFill/>
        </p:spPr>
        <p:txBody>
          <a:bodyPr wrap="square" rtlCol="0">
            <a:spAutoFit/>
          </a:bodyPr>
          <a:lstStyle/>
          <a:p>
            <a:r>
              <a:rPr lang="en-US" b="1" dirty="0">
                <a:solidFill>
                  <a:schemeClr val="bg1"/>
                </a:solidFill>
              </a:rPr>
              <a:t>But recovery for the entire family can begin when someone finally breaks the cycle of denial. That first step begins with admitting powerlessness. Finally being honest about the situation. How does that work?</a:t>
            </a:r>
          </a:p>
          <a:p>
            <a:endParaRPr lang="en-CA" b="1" dirty="0">
              <a:solidFill>
                <a:schemeClr val="bg1"/>
              </a:solidFill>
            </a:endParaRPr>
          </a:p>
          <a:p>
            <a:r>
              <a:rPr lang="en-US" b="1" dirty="0">
                <a:solidFill>
                  <a:schemeClr val="bg1"/>
                </a:solidFill>
              </a:rPr>
              <a:t>Many times when one member of the family finally gets to the point where they admit they are powerless over alcohol—be it the drinker or a non-drinking member of the family—and begins a journey of recovery, it can have a ripple effect and influence others to find their own recovery</a:t>
            </a:r>
            <a:endParaRPr lang="en-CA" dirty="0"/>
          </a:p>
        </p:txBody>
      </p:sp>
    </p:spTree>
    <p:extLst>
      <p:ext uri="{BB962C8B-B14F-4D97-AF65-F5344CB8AC3E}">
        <p14:creationId xmlns:p14="http://schemas.microsoft.com/office/powerpoint/2010/main" val="244325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365E9-ADEA-4B2C-9042-4E7653532DB5}"/>
              </a:ext>
            </a:extLst>
          </p:cNvPr>
          <p:cNvSpPr txBox="1"/>
          <p:nvPr/>
        </p:nvSpPr>
        <p:spPr>
          <a:xfrm>
            <a:off x="628650" y="304800"/>
            <a:ext cx="10248900" cy="738664"/>
          </a:xfrm>
          <a:prstGeom prst="rect">
            <a:avLst/>
          </a:prstGeom>
          <a:noFill/>
        </p:spPr>
        <p:txBody>
          <a:bodyPr wrap="square" rtlCol="0">
            <a:spAutoFit/>
          </a:bodyPr>
          <a:lstStyle/>
          <a:p>
            <a:pPr algn="ctr"/>
            <a:r>
              <a:rPr lang="en-US" sz="2400" b="1" u="sng" dirty="0">
                <a:solidFill>
                  <a:schemeClr val="bg1"/>
                </a:solidFill>
              </a:rPr>
              <a:t>How Do We Get to Step 1? </a:t>
            </a:r>
            <a:endParaRPr lang="en-CA" sz="2400" b="1" u="sng" dirty="0">
              <a:solidFill>
                <a:schemeClr val="bg1"/>
              </a:solidFill>
            </a:endParaRPr>
          </a:p>
          <a:p>
            <a:pPr algn="ctr"/>
            <a:endParaRPr lang="en-CA" dirty="0"/>
          </a:p>
        </p:txBody>
      </p:sp>
      <p:sp>
        <p:nvSpPr>
          <p:cNvPr id="3" name="TextBox 2">
            <a:extLst>
              <a:ext uri="{FF2B5EF4-FFF2-40B4-BE49-F238E27FC236}">
                <a16:creationId xmlns:a16="http://schemas.microsoft.com/office/drawing/2014/main" id="{6D87AC9F-35A5-49B0-B7B9-6A42B6D5263F}"/>
              </a:ext>
            </a:extLst>
          </p:cNvPr>
          <p:cNvSpPr txBox="1"/>
          <p:nvPr/>
        </p:nvSpPr>
        <p:spPr>
          <a:xfrm>
            <a:off x="361949" y="1261884"/>
            <a:ext cx="11306175" cy="1200329"/>
          </a:xfrm>
          <a:prstGeom prst="rect">
            <a:avLst/>
          </a:prstGeom>
          <a:noFill/>
        </p:spPr>
        <p:txBody>
          <a:bodyPr wrap="square" rtlCol="0">
            <a:spAutoFit/>
          </a:bodyPr>
          <a:lstStyle/>
          <a:p>
            <a:pPr algn="ctr"/>
            <a:r>
              <a:rPr lang="en-US" b="1" dirty="0">
                <a:solidFill>
                  <a:schemeClr val="bg1"/>
                </a:solidFill>
              </a:rPr>
              <a:t>Members of Alcoholics Anonymous or Al-Anon Family Groups present some great insight into the healing principles of the 12 steps. Many have said that taking that first step is one of the most difficult things to do.</a:t>
            </a:r>
            <a:endParaRPr lang="en-CA" b="1" dirty="0">
              <a:solidFill>
                <a:schemeClr val="bg1"/>
              </a:solidFill>
            </a:endParaRPr>
          </a:p>
          <a:p>
            <a:pPr algn="ctr"/>
            <a:endParaRPr lang="en-CA" dirty="0"/>
          </a:p>
        </p:txBody>
      </p:sp>
      <p:sp>
        <p:nvSpPr>
          <p:cNvPr id="4" name="TextBox 3">
            <a:extLst>
              <a:ext uri="{FF2B5EF4-FFF2-40B4-BE49-F238E27FC236}">
                <a16:creationId xmlns:a16="http://schemas.microsoft.com/office/drawing/2014/main" id="{EF33D93C-C2E7-473C-8136-ED911E5327F9}"/>
              </a:ext>
            </a:extLst>
          </p:cNvPr>
          <p:cNvSpPr txBox="1"/>
          <p:nvPr/>
        </p:nvSpPr>
        <p:spPr>
          <a:xfrm>
            <a:off x="200025" y="2590592"/>
            <a:ext cx="11791950" cy="1261884"/>
          </a:xfrm>
          <a:prstGeom prst="rect">
            <a:avLst/>
          </a:prstGeom>
          <a:noFill/>
        </p:spPr>
        <p:txBody>
          <a:bodyPr wrap="square" rtlCol="0">
            <a:spAutoFit/>
          </a:bodyPr>
          <a:lstStyle/>
          <a:p>
            <a:pPr algn="ctr"/>
            <a:r>
              <a:rPr lang="en-US" b="1" dirty="0">
                <a:solidFill>
                  <a:schemeClr val="bg1"/>
                </a:solidFill>
              </a:rPr>
              <a:t>Some people go to their first meeting after a rude awakening. A friend or family member may confront you about your drinking. You may have a medical crisis or get stopped for a DUI. </a:t>
            </a:r>
            <a:r>
              <a:rPr lang="en-US" sz="2000" b="1" i="1" u="sng" dirty="0">
                <a:solidFill>
                  <a:schemeClr val="bg1"/>
                </a:solidFill>
              </a:rPr>
              <a:t>You decide it, you have to take action and go to a meeting.</a:t>
            </a:r>
            <a:endParaRPr lang="en-CA" sz="2000" b="1" dirty="0">
              <a:solidFill>
                <a:schemeClr val="bg1"/>
              </a:solidFill>
            </a:endParaRPr>
          </a:p>
          <a:p>
            <a:pPr algn="ctr"/>
            <a:endParaRPr lang="en-CA" dirty="0"/>
          </a:p>
        </p:txBody>
      </p:sp>
      <p:sp>
        <p:nvSpPr>
          <p:cNvPr id="5" name="TextBox 4">
            <a:extLst>
              <a:ext uri="{FF2B5EF4-FFF2-40B4-BE49-F238E27FC236}">
                <a16:creationId xmlns:a16="http://schemas.microsoft.com/office/drawing/2014/main" id="{79E4F37B-B783-4603-9DB6-521A89D838C4}"/>
              </a:ext>
            </a:extLst>
          </p:cNvPr>
          <p:cNvSpPr txBox="1"/>
          <p:nvPr/>
        </p:nvSpPr>
        <p:spPr>
          <a:xfrm>
            <a:off x="0" y="4095750"/>
            <a:ext cx="12192000" cy="2092881"/>
          </a:xfrm>
          <a:prstGeom prst="rect">
            <a:avLst/>
          </a:prstGeom>
          <a:noFill/>
        </p:spPr>
        <p:txBody>
          <a:bodyPr wrap="square" rtlCol="0">
            <a:spAutoFit/>
          </a:bodyPr>
          <a:lstStyle/>
          <a:p>
            <a:pPr algn="ctr"/>
            <a:r>
              <a:rPr lang="en-US" b="1" dirty="0">
                <a:solidFill>
                  <a:schemeClr val="bg1"/>
                </a:solidFill>
              </a:rPr>
              <a:t>If you are living with a loved one's drinking, it can be difficult to admit you are powerless and unable to keep cleaning up the mess and being the responsible one. You may continue to make things work and, therefore, be part of the sickness. Only after admitting you are powerless can you begin to make changes in yourself. You have to give up the illusion of power.  </a:t>
            </a:r>
          </a:p>
          <a:p>
            <a:pPr algn="ctr"/>
            <a:endParaRPr lang="en-US" sz="2000" b="1" u="sng" dirty="0">
              <a:solidFill>
                <a:schemeClr val="bg1"/>
              </a:solidFill>
              <a:hlinkClick r:id="rId2">
                <a:extLst>
                  <a:ext uri="{A12FA001-AC4F-418D-AE19-62706E023703}">
                    <ahyp:hlinkClr xmlns:ahyp="http://schemas.microsoft.com/office/drawing/2018/hyperlinkcolor" val="tx"/>
                  </a:ext>
                </a:extLst>
              </a:hlinkClick>
            </a:endParaRPr>
          </a:p>
          <a:p>
            <a:pPr algn="ctr"/>
            <a:r>
              <a:rPr lang="en-US" sz="2000" b="1" u="sng" dirty="0">
                <a:solidFill>
                  <a:schemeClr val="bg1"/>
                </a:solidFill>
                <a:hlinkClick r:id="rId2">
                  <a:extLst>
                    <a:ext uri="{A12FA001-AC4F-418D-AE19-62706E023703}">
                      <ahyp:hlinkClr xmlns:ahyp="http://schemas.microsoft.com/office/drawing/2018/hyperlinkcolor" val="tx"/>
                    </a:ext>
                  </a:extLst>
                </a:hlinkClick>
              </a:rPr>
              <a:t>From step one, you can continue to the rest of the 12 steps and 12 traditions</a:t>
            </a:r>
            <a:r>
              <a:rPr lang="en-US" sz="2000" b="1" dirty="0">
                <a:solidFill>
                  <a:schemeClr val="bg1"/>
                </a:solidFill>
              </a:rPr>
              <a:t>.</a:t>
            </a:r>
            <a:endParaRPr lang="en-CA" sz="2000" b="1" dirty="0">
              <a:solidFill>
                <a:schemeClr val="bg1"/>
              </a:solidFill>
            </a:endParaRPr>
          </a:p>
          <a:p>
            <a:pPr algn="ctr"/>
            <a:endParaRPr lang="en-CA" dirty="0"/>
          </a:p>
        </p:txBody>
      </p:sp>
    </p:spTree>
    <p:extLst>
      <p:ext uri="{BB962C8B-B14F-4D97-AF65-F5344CB8AC3E}">
        <p14:creationId xmlns:p14="http://schemas.microsoft.com/office/powerpoint/2010/main" val="274403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6C2536-1A8E-40C2-9EF1-6300932C92F5}"/>
              </a:ext>
            </a:extLst>
          </p:cNvPr>
          <p:cNvSpPr txBox="1"/>
          <p:nvPr/>
        </p:nvSpPr>
        <p:spPr>
          <a:xfrm>
            <a:off x="171451" y="247650"/>
            <a:ext cx="11849100" cy="1600438"/>
          </a:xfrm>
          <a:prstGeom prst="rect">
            <a:avLst/>
          </a:prstGeom>
          <a:noFill/>
        </p:spPr>
        <p:txBody>
          <a:bodyPr wrap="square" rtlCol="0">
            <a:spAutoFit/>
          </a:bodyPr>
          <a:lstStyle/>
          <a:p>
            <a:r>
              <a:rPr lang="en-US" sz="4000" b="1" dirty="0">
                <a:solidFill>
                  <a:schemeClr val="bg1"/>
                </a:solidFill>
              </a:rPr>
              <a:t>Step 2:  </a:t>
            </a:r>
            <a:r>
              <a:rPr lang="en-US" sz="4000" b="1" i="1" dirty="0">
                <a:solidFill>
                  <a:schemeClr val="bg1"/>
                </a:solidFill>
              </a:rPr>
              <a:t>Came to believe that a Power greater than ourselves could restore us to sanity</a:t>
            </a:r>
            <a:r>
              <a:rPr lang="en-US" sz="4000" dirty="0">
                <a:solidFill>
                  <a:schemeClr val="bg1"/>
                </a:solidFill>
              </a:rPr>
              <a:t>.</a:t>
            </a:r>
            <a:endParaRPr lang="en-CA" sz="4000" dirty="0">
              <a:solidFill>
                <a:schemeClr val="bg1"/>
              </a:solidFill>
            </a:endParaRPr>
          </a:p>
          <a:p>
            <a:pPr algn="ctr"/>
            <a:endParaRPr lang="en-CA" dirty="0"/>
          </a:p>
        </p:txBody>
      </p:sp>
      <p:sp>
        <p:nvSpPr>
          <p:cNvPr id="3" name="TextBox 2">
            <a:extLst>
              <a:ext uri="{FF2B5EF4-FFF2-40B4-BE49-F238E27FC236}">
                <a16:creationId xmlns:a16="http://schemas.microsoft.com/office/drawing/2014/main" id="{1DEB25A2-A1C9-46BE-9F2A-C4C82AEC7E88}"/>
              </a:ext>
            </a:extLst>
          </p:cNvPr>
          <p:cNvSpPr txBox="1"/>
          <p:nvPr/>
        </p:nvSpPr>
        <p:spPr>
          <a:xfrm>
            <a:off x="95250" y="1905000"/>
            <a:ext cx="12096750" cy="1569660"/>
          </a:xfrm>
          <a:prstGeom prst="rect">
            <a:avLst/>
          </a:prstGeom>
          <a:noFill/>
        </p:spPr>
        <p:txBody>
          <a:bodyPr wrap="square" rtlCol="0">
            <a:spAutoFit/>
          </a:bodyPr>
          <a:lstStyle/>
          <a:p>
            <a:r>
              <a:rPr lang="en-US" sz="2400" b="1" dirty="0">
                <a:solidFill>
                  <a:schemeClr val="bg1"/>
                </a:solidFill>
              </a:rPr>
              <a:t>Many members of Alcoholics Anonymous or Al-Anon Family Groups come into the program with a strong faith in God, and with the encouragement of other members of the fellowship soon learn to apply that faith to the situations in their lives created by alcoholism.  </a:t>
            </a:r>
            <a:endParaRPr lang="en-CA" sz="2400" dirty="0"/>
          </a:p>
        </p:txBody>
      </p:sp>
      <p:sp>
        <p:nvSpPr>
          <p:cNvPr id="4" name="TextBox 3">
            <a:extLst>
              <a:ext uri="{FF2B5EF4-FFF2-40B4-BE49-F238E27FC236}">
                <a16:creationId xmlns:a16="http://schemas.microsoft.com/office/drawing/2014/main" id="{38F5CBA7-6B8D-4C7B-8193-E85A85228EEB}"/>
              </a:ext>
            </a:extLst>
          </p:cNvPr>
          <p:cNvSpPr txBox="1"/>
          <p:nvPr/>
        </p:nvSpPr>
        <p:spPr>
          <a:xfrm>
            <a:off x="0" y="4257675"/>
            <a:ext cx="12020551" cy="1477328"/>
          </a:xfrm>
          <a:prstGeom prst="rect">
            <a:avLst/>
          </a:prstGeom>
          <a:noFill/>
        </p:spPr>
        <p:txBody>
          <a:bodyPr wrap="square" rtlCol="0">
            <a:spAutoFit/>
          </a:bodyPr>
          <a:lstStyle/>
          <a:p>
            <a:r>
              <a:rPr lang="en-US" sz="2400" b="1" dirty="0">
                <a:solidFill>
                  <a:schemeClr val="bg1"/>
                </a:solidFill>
              </a:rPr>
              <a:t>With the wisdom provided by the program, the friendship and support of other members, the healing process begins with the help of a loving God, as they understand him.</a:t>
            </a:r>
            <a:endParaRPr lang="en-CA" sz="2400" b="1" dirty="0">
              <a:solidFill>
                <a:schemeClr val="bg1"/>
              </a:solidFill>
            </a:endParaRPr>
          </a:p>
          <a:p>
            <a:pPr algn="ctr"/>
            <a:endParaRPr lang="en-CA" dirty="0"/>
          </a:p>
        </p:txBody>
      </p:sp>
    </p:spTree>
    <p:extLst>
      <p:ext uri="{BB962C8B-B14F-4D97-AF65-F5344CB8AC3E}">
        <p14:creationId xmlns:p14="http://schemas.microsoft.com/office/powerpoint/2010/main" val="9428762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C1F874-FDE9-4B96-8F6C-73D7DD8C477C}"/>
              </a:ext>
            </a:extLst>
          </p:cNvPr>
          <p:cNvSpPr txBox="1"/>
          <p:nvPr/>
        </p:nvSpPr>
        <p:spPr>
          <a:xfrm>
            <a:off x="0" y="180975"/>
            <a:ext cx="12192000" cy="738664"/>
          </a:xfrm>
          <a:prstGeom prst="rect">
            <a:avLst/>
          </a:prstGeom>
          <a:noFill/>
        </p:spPr>
        <p:txBody>
          <a:bodyPr wrap="square" rtlCol="0">
            <a:spAutoFit/>
          </a:bodyPr>
          <a:lstStyle/>
          <a:p>
            <a:pPr algn="ctr"/>
            <a:r>
              <a:rPr lang="en-US" sz="2400" b="1" u="sng" dirty="0">
                <a:solidFill>
                  <a:schemeClr val="bg1"/>
                </a:solidFill>
              </a:rPr>
              <a:t>Agnostics, Atheists, and Step 2 </a:t>
            </a:r>
            <a:endParaRPr lang="en-CA" sz="2400" u="sng" dirty="0">
              <a:solidFill>
                <a:schemeClr val="bg1"/>
              </a:solidFill>
            </a:endParaRPr>
          </a:p>
          <a:p>
            <a:pPr algn="ctr"/>
            <a:endParaRPr lang="en-CA" dirty="0"/>
          </a:p>
        </p:txBody>
      </p:sp>
      <p:sp>
        <p:nvSpPr>
          <p:cNvPr id="3" name="TextBox 2">
            <a:extLst>
              <a:ext uri="{FF2B5EF4-FFF2-40B4-BE49-F238E27FC236}">
                <a16:creationId xmlns:a16="http://schemas.microsoft.com/office/drawing/2014/main" id="{D92082ED-688B-413C-BB56-DD592FF6D1E1}"/>
              </a:ext>
            </a:extLst>
          </p:cNvPr>
          <p:cNvSpPr txBox="1"/>
          <p:nvPr/>
        </p:nvSpPr>
        <p:spPr>
          <a:xfrm>
            <a:off x="0" y="919639"/>
            <a:ext cx="12192000" cy="1477328"/>
          </a:xfrm>
          <a:prstGeom prst="rect">
            <a:avLst/>
          </a:prstGeom>
          <a:noFill/>
        </p:spPr>
        <p:txBody>
          <a:bodyPr wrap="square" rtlCol="0">
            <a:spAutoFit/>
          </a:bodyPr>
          <a:lstStyle/>
          <a:p>
            <a:r>
              <a:rPr lang="en-US" b="1" dirty="0">
                <a:solidFill>
                  <a:schemeClr val="bg1"/>
                </a:solidFill>
              </a:rPr>
              <a:t>Others who are introduced to the 12-step programs may be agnostic or atheist who reject the concept of a deity (God Like).  Many are turned off by even the mention of the word "God" and some bristle at even hints of anything spiritual.  But, as it says in the book, </a:t>
            </a:r>
            <a:r>
              <a:rPr lang="en-US" b="1" i="1" dirty="0">
                <a:solidFill>
                  <a:schemeClr val="bg1"/>
                </a:solidFill>
              </a:rPr>
              <a:t>"Alcoholics Anonymous," </a:t>
            </a:r>
            <a:r>
              <a:rPr lang="en-US" b="1" dirty="0">
                <a:solidFill>
                  <a:schemeClr val="bg1"/>
                </a:solidFill>
              </a:rPr>
              <a:t>in the chapter entitled “We Agnostics”,…..we beg you to lay aside prejudice..." and give the program a chance.</a:t>
            </a:r>
            <a:endParaRPr lang="en-CA" b="1" dirty="0">
              <a:solidFill>
                <a:schemeClr val="bg1"/>
              </a:solidFill>
            </a:endParaRPr>
          </a:p>
          <a:p>
            <a:endParaRPr lang="en-CA" dirty="0"/>
          </a:p>
        </p:txBody>
      </p:sp>
      <p:sp>
        <p:nvSpPr>
          <p:cNvPr id="4" name="TextBox 3">
            <a:extLst>
              <a:ext uri="{FF2B5EF4-FFF2-40B4-BE49-F238E27FC236}">
                <a16:creationId xmlns:a16="http://schemas.microsoft.com/office/drawing/2014/main" id="{1A696BC9-0A6A-4677-A0ED-CBD8D64A0AF8}"/>
              </a:ext>
            </a:extLst>
          </p:cNvPr>
          <p:cNvSpPr txBox="1"/>
          <p:nvPr/>
        </p:nvSpPr>
        <p:spPr>
          <a:xfrm>
            <a:off x="0" y="2396967"/>
            <a:ext cx="12192000" cy="1477328"/>
          </a:xfrm>
          <a:prstGeom prst="rect">
            <a:avLst/>
          </a:prstGeom>
          <a:noFill/>
        </p:spPr>
        <p:txBody>
          <a:bodyPr wrap="square" rtlCol="0">
            <a:spAutoFit/>
          </a:bodyPr>
          <a:lstStyle/>
          <a:p>
            <a:r>
              <a:rPr lang="en-US" b="1" dirty="0">
                <a:solidFill>
                  <a:schemeClr val="bg1"/>
                </a:solidFill>
              </a:rPr>
              <a:t>The 12-step programs are spiritual, not religious.  There is no mention of religious beliefs, doctrine, or dogma in the meetings or in the approved literature.  Members are not required to accept someone else's concept of God, only to trust that there is a power </a:t>
            </a:r>
            <a:r>
              <a:rPr lang="en-US" b="1" i="1" dirty="0">
                <a:solidFill>
                  <a:schemeClr val="bg1"/>
                </a:solidFill>
              </a:rPr>
              <a:t>"greater than themselves“, </a:t>
            </a:r>
            <a:r>
              <a:rPr lang="en-US" b="1" dirty="0">
                <a:solidFill>
                  <a:schemeClr val="bg1"/>
                </a:solidFill>
              </a:rPr>
              <a:t>however they wish to describe it or understand it.</a:t>
            </a:r>
            <a:endParaRPr lang="en-CA" b="1" dirty="0">
              <a:solidFill>
                <a:schemeClr val="bg1"/>
              </a:solidFill>
            </a:endParaRPr>
          </a:p>
          <a:p>
            <a:endParaRPr lang="en-CA" dirty="0"/>
          </a:p>
        </p:txBody>
      </p:sp>
      <p:sp>
        <p:nvSpPr>
          <p:cNvPr id="5" name="TextBox 4">
            <a:extLst>
              <a:ext uri="{FF2B5EF4-FFF2-40B4-BE49-F238E27FC236}">
                <a16:creationId xmlns:a16="http://schemas.microsoft.com/office/drawing/2014/main" id="{A811A62F-A295-4D3F-A879-25E0A564DBD4}"/>
              </a:ext>
            </a:extLst>
          </p:cNvPr>
          <p:cNvSpPr txBox="1"/>
          <p:nvPr/>
        </p:nvSpPr>
        <p:spPr>
          <a:xfrm>
            <a:off x="76200" y="3874295"/>
            <a:ext cx="11991975" cy="1477328"/>
          </a:xfrm>
          <a:prstGeom prst="rect">
            <a:avLst/>
          </a:prstGeom>
          <a:noFill/>
        </p:spPr>
        <p:txBody>
          <a:bodyPr wrap="square" rtlCol="0">
            <a:spAutoFit/>
          </a:bodyPr>
          <a:lstStyle/>
          <a:p>
            <a:r>
              <a:rPr lang="en-US" b="1" dirty="0">
                <a:solidFill>
                  <a:schemeClr val="bg1"/>
                </a:solidFill>
              </a:rPr>
              <a:t>It seems to be a spiritual truth, that before a higher power can begin to operate, one must first believe that it can.  You have to believe it, to receive it.  Millions of program members through the years, who finally "came to believe" have found themselves amazed to find that power at work in their lives in seemingly miraculous ways.</a:t>
            </a:r>
            <a:endParaRPr lang="en-CA" b="1" dirty="0">
              <a:solidFill>
                <a:schemeClr val="bg1"/>
              </a:solidFill>
            </a:endParaRPr>
          </a:p>
          <a:p>
            <a:endParaRPr lang="en-CA" dirty="0"/>
          </a:p>
        </p:txBody>
      </p:sp>
    </p:spTree>
    <p:extLst>
      <p:ext uri="{BB962C8B-B14F-4D97-AF65-F5344CB8AC3E}">
        <p14:creationId xmlns:p14="http://schemas.microsoft.com/office/powerpoint/2010/main" val="2948768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90031-0F8B-49B8-B72E-4992CF63BCEE}"/>
              </a:ext>
            </a:extLst>
          </p:cNvPr>
          <p:cNvSpPr txBox="1"/>
          <p:nvPr/>
        </p:nvSpPr>
        <p:spPr>
          <a:xfrm>
            <a:off x="0" y="438150"/>
            <a:ext cx="12192000" cy="461665"/>
          </a:xfrm>
          <a:prstGeom prst="rect">
            <a:avLst/>
          </a:prstGeom>
          <a:noFill/>
        </p:spPr>
        <p:txBody>
          <a:bodyPr wrap="square" rtlCol="0">
            <a:spAutoFit/>
          </a:bodyPr>
          <a:lstStyle/>
          <a:p>
            <a:pPr algn="ctr"/>
            <a:r>
              <a:rPr lang="en-US" sz="2400" b="1" u="sng" dirty="0">
                <a:solidFill>
                  <a:schemeClr val="bg1"/>
                </a:solidFill>
              </a:rPr>
              <a:t>The Faithful and Step 2 </a:t>
            </a:r>
            <a:endParaRPr lang="en-CA" sz="2400" u="sng" dirty="0">
              <a:solidFill>
                <a:schemeClr val="bg1"/>
              </a:solidFill>
            </a:endParaRPr>
          </a:p>
        </p:txBody>
      </p:sp>
      <p:sp>
        <p:nvSpPr>
          <p:cNvPr id="3" name="TextBox 2">
            <a:extLst>
              <a:ext uri="{FF2B5EF4-FFF2-40B4-BE49-F238E27FC236}">
                <a16:creationId xmlns:a16="http://schemas.microsoft.com/office/drawing/2014/main" id="{59C2F0FE-8254-46DE-AAC6-71E9F6A0C0B2}"/>
              </a:ext>
            </a:extLst>
          </p:cNvPr>
          <p:cNvSpPr txBox="1"/>
          <p:nvPr/>
        </p:nvSpPr>
        <p:spPr>
          <a:xfrm>
            <a:off x="-1" y="1136690"/>
            <a:ext cx="12125325" cy="1908215"/>
          </a:xfrm>
          <a:prstGeom prst="rect">
            <a:avLst/>
          </a:prstGeom>
          <a:noFill/>
        </p:spPr>
        <p:txBody>
          <a:bodyPr wrap="square" rtlCol="0">
            <a:spAutoFit/>
          </a:bodyPr>
          <a:lstStyle/>
          <a:p>
            <a:r>
              <a:rPr lang="en-US" sz="2000" b="1" dirty="0">
                <a:solidFill>
                  <a:schemeClr val="bg1"/>
                </a:solidFill>
              </a:rPr>
              <a:t>For those who are strong in their religious faith, Step 2 can also present a challenge. If you have a conviction as to the nature of God, it can be disconcerting to hear "higher power" being used rather than "God." You may have difficulty in accepting the nature of that higher power for other members of the group. Hearing that it's okay to use a doorknob for a higher power if that's how you understand it, can be hard to accept. You may even find it offensive.</a:t>
            </a:r>
            <a:endParaRPr lang="en-CA" sz="2000" b="1" dirty="0">
              <a:solidFill>
                <a:schemeClr val="bg1"/>
              </a:solidFill>
            </a:endParaRPr>
          </a:p>
          <a:p>
            <a:endParaRPr lang="en-CA" dirty="0"/>
          </a:p>
        </p:txBody>
      </p:sp>
      <p:sp>
        <p:nvSpPr>
          <p:cNvPr id="4" name="TextBox 3">
            <a:extLst>
              <a:ext uri="{FF2B5EF4-FFF2-40B4-BE49-F238E27FC236}">
                <a16:creationId xmlns:a16="http://schemas.microsoft.com/office/drawing/2014/main" id="{A5E6A128-A0C6-4B94-99F6-14C3AA9EC84E}"/>
              </a:ext>
            </a:extLst>
          </p:cNvPr>
          <p:cNvSpPr txBox="1"/>
          <p:nvPr/>
        </p:nvSpPr>
        <p:spPr>
          <a:xfrm>
            <a:off x="-1" y="3521155"/>
            <a:ext cx="12192000" cy="984885"/>
          </a:xfrm>
          <a:prstGeom prst="rect">
            <a:avLst/>
          </a:prstGeom>
          <a:noFill/>
        </p:spPr>
        <p:txBody>
          <a:bodyPr wrap="square" rtlCol="0">
            <a:spAutoFit/>
          </a:bodyPr>
          <a:lstStyle/>
          <a:p>
            <a:r>
              <a:rPr lang="en-US" sz="2000" b="1" dirty="0">
                <a:solidFill>
                  <a:schemeClr val="bg1"/>
                </a:solidFill>
              </a:rPr>
              <a:t>However, to give a 12-step program a chance, you need to restrain that reaction and not let it block using the 12-step process. Religious prejudice can get in the way.</a:t>
            </a:r>
            <a:endParaRPr lang="en-CA" sz="2000" b="1" dirty="0">
              <a:solidFill>
                <a:schemeClr val="bg1"/>
              </a:solidFill>
            </a:endParaRPr>
          </a:p>
          <a:p>
            <a:endParaRPr lang="en-CA" dirty="0"/>
          </a:p>
        </p:txBody>
      </p:sp>
    </p:spTree>
    <p:extLst>
      <p:ext uri="{BB962C8B-B14F-4D97-AF65-F5344CB8AC3E}">
        <p14:creationId xmlns:p14="http://schemas.microsoft.com/office/powerpoint/2010/main" val="198720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2185</TotalTime>
  <Words>9207</Words>
  <Application>Microsoft Office PowerPoint</Application>
  <PresentationFormat>Widescreen</PresentationFormat>
  <Paragraphs>207</Paragraphs>
  <Slides>45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Century Gothic</vt:lpstr>
      <vt:lpstr>Wingdings 3</vt:lpstr>
      <vt:lpstr>Slice</vt:lpstr>
      <vt:lpstr>tHE 12 STEPS OF ALCOHOLICS ANONYMOUS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tHE12 STEPS OF ALCOHOLICS ANONYMOUS</dc:title>
  <dc:creator>sean</dc:creator>
  <cp:lastModifiedBy>sean</cp:lastModifiedBy>
  <cp:revision>94</cp:revision>
  <dcterms:created xsi:type="dcterms:W3CDTF">2019-01-06T14:03:41Z</dcterms:created>
  <dcterms:modified xsi:type="dcterms:W3CDTF">2019-01-16T18:23:56Z</dcterms:modified>
</cp:coreProperties>
</file>